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8"/>
  </p:handoutMasterIdLst>
  <p:sldIdLst>
    <p:sldId id="256" r:id="rId2"/>
    <p:sldId id="259" r:id="rId3"/>
    <p:sldId id="257" r:id="rId4"/>
    <p:sldId id="258" r:id="rId5"/>
    <p:sldId id="275" r:id="rId6"/>
    <p:sldId id="260" r:id="rId7"/>
    <p:sldId id="262" r:id="rId8"/>
    <p:sldId id="268" r:id="rId9"/>
    <p:sldId id="270" r:id="rId10"/>
    <p:sldId id="271" r:id="rId11"/>
    <p:sldId id="274" r:id="rId12"/>
    <p:sldId id="272" r:id="rId13"/>
    <p:sldId id="273" r:id="rId14"/>
    <p:sldId id="263" r:id="rId15"/>
    <p:sldId id="266" r:id="rId16"/>
    <p:sldId id="269" r:id="rId17"/>
  </p:sldIdLst>
  <p:sldSz cx="9144000" cy="6858000" type="screen4x3"/>
  <p:notesSz cx="6858000" cy="9067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08" cy="454080"/>
          </a:xfrm>
          <a:prstGeom prst="rect">
            <a:avLst/>
          </a:prstGeom>
        </p:spPr>
        <p:txBody>
          <a:bodyPr vert="horz" lIns="88459" tIns="44230" rIns="88459" bIns="442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54" y="0"/>
            <a:ext cx="2972108" cy="454080"/>
          </a:xfrm>
          <a:prstGeom prst="rect">
            <a:avLst/>
          </a:prstGeom>
        </p:spPr>
        <p:txBody>
          <a:bodyPr vert="horz" lIns="88459" tIns="44230" rIns="88459" bIns="44230" rtlCol="0"/>
          <a:lstStyle>
            <a:lvl1pPr algn="r">
              <a:defRPr sz="1200"/>
            </a:lvl1pPr>
          </a:lstStyle>
          <a:p>
            <a:fld id="{700B2B48-BA32-44E2-9AD0-B57F6BDB1DBC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2185"/>
            <a:ext cx="2972108" cy="454080"/>
          </a:xfrm>
          <a:prstGeom prst="rect">
            <a:avLst/>
          </a:prstGeom>
        </p:spPr>
        <p:txBody>
          <a:bodyPr vert="horz" lIns="88459" tIns="44230" rIns="88459" bIns="442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54" y="8612185"/>
            <a:ext cx="2972108" cy="454080"/>
          </a:xfrm>
          <a:prstGeom prst="rect">
            <a:avLst/>
          </a:prstGeom>
        </p:spPr>
        <p:txBody>
          <a:bodyPr vert="horz" lIns="88459" tIns="44230" rIns="88459" bIns="44230" rtlCol="0" anchor="b"/>
          <a:lstStyle>
            <a:lvl1pPr algn="r">
              <a:defRPr sz="1200"/>
            </a:lvl1pPr>
          </a:lstStyle>
          <a:p>
            <a:fld id="{03A277AE-7D52-47B7-9FEE-9E1626CF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30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814-9C7D-4B5B-90F4-5334CDE0F11E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3520465F-2BE7-4F96-9730-E1577346221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814-9C7D-4B5B-90F4-5334CDE0F11E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465F-2BE7-4F96-9730-E15773462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814-9C7D-4B5B-90F4-5334CDE0F11E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3520465F-2BE7-4F96-9730-E157734622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814-9C7D-4B5B-90F4-5334CDE0F11E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465F-2BE7-4F96-9730-E15773462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814-9C7D-4B5B-90F4-5334CDE0F11E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520465F-2BE7-4F96-9730-E157734622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814-9C7D-4B5B-90F4-5334CDE0F11E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465F-2BE7-4F96-9730-E15773462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814-9C7D-4B5B-90F4-5334CDE0F11E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465F-2BE7-4F96-9730-E15773462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814-9C7D-4B5B-90F4-5334CDE0F11E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465F-2BE7-4F96-9730-E15773462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814-9C7D-4B5B-90F4-5334CDE0F11E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465F-2BE7-4F96-9730-E15773462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814-9C7D-4B5B-90F4-5334CDE0F11E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465F-2BE7-4F96-9730-E157734622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814-9C7D-4B5B-90F4-5334CDE0F11E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465F-2BE7-4F96-9730-E157734622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D7C814-9C7D-4B5B-90F4-5334CDE0F11E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20465F-2BE7-4F96-9730-E157734622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fZhReSOP9w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url?sa=i&amp;rct=j&amp;q=&amp;esrc=s&amp;source=images&amp;cd=&amp;cad=rja&amp;uact=8&amp;ved=0ahUKEwii9tTMz5vNAhVLbD4KHZonDc8QjRwIBw&amp;url=https://store.charactercounts.org/&amp;psig=AFQjCNHg-MWd1icgQzh6YQRWL79gYZ3Mxw&amp;ust=1465584934325709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0ahUKEwjO7su_z5vNAhWGQD4KHW1eAMMQjRwIBw&amp;url=http://www.stjohns.k12.fl.us/cc/&amp;psig=AFQjCNHg-MWd1icgQzh6YQRWL79gYZ3Mxw&amp;ust=1465584934325709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m/url?sa=i&amp;rct=j&amp;q=&amp;esrc=s&amp;source=images&amp;cd=&amp;cad=rja&amp;uact=8&amp;ved=0ahUKEwjDp52NhfPMAhVCKx4KHT2dDSwQjRwIBw&amp;url=http://www.unitedwaymartincounty.org/p/41/contact-us&amp;bvm=bv.122676328,d.eWE&amp;psig=AFQjCNF2fFQBBIbLYnKYJHS07HZP--Wmjw&amp;ust=1464190571277154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url?sa=i&amp;rct=j&amp;q=&amp;esrc=s&amp;source=images&amp;cd=&amp;cad=rja&amp;uact=8&amp;ved=0ahUKEwjx8I-m_cDMAhWEOz4KHWpvCLcQjRwIBw&amp;url=https://commons.wikimedia.org/wiki/File:Analogue_clock_face.svg&amp;psig=AFQjCNEa1cihSvfqA9iBZzgxtYZm1PV5xw&amp;ust=1462470483118639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0ahUKEwj_8O6a_sDMAhUGMj4KHa2wA7YQjRwIBw&amp;url=http://brotherword.org/tag/6-pillars-of-character/&amp;psig=AFQjCNGybSGObXT0lEhAUI8mcQJucSW1SA&amp;ust=1462470203117927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source=images&amp;cd=&amp;cad=rja&amp;uact=8&amp;ved=0ahUKEwjDp52NhfPMAhVCKx4KHT2dDSwQjRwIBw&amp;url=http://www.unitedwaymartincounty.org/p/41/contact-us&amp;bvm=bv.122676328,d.eWE&amp;psig=AFQjCNF2fFQBBIbLYnKYJHS07HZP--Wmjw&amp;ust=1464190571277154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0ahUKEwiv-Kaz_sDMAhVFdj4KHewcCLUQjRwIBw&amp;url=https://www.pinterest.com/eukent/character-counts/&amp;psig=AFQjCNGybSGObXT0lEhAUI8mcQJucSW1SA&amp;ust=1462470203117927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source=images&amp;cd=&amp;cad=rja&amp;uact=8&amp;ved=0ahUKEwiImZfp-5XNAhVMLVIKHWVDBOAQjRwIBw&amp;url=http://msmcdavidwebpage.weebly.com/character-counts-at-yhs.html&amp;psig=AFQjCNFKNSLAwL9byz98aAcKfJr1ReRMTg&amp;ust=1465390673732777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76600"/>
            <a:ext cx="8686800" cy="1470025"/>
          </a:xfrm>
        </p:spPr>
        <p:txBody>
          <a:bodyPr/>
          <a:lstStyle/>
          <a:p>
            <a:r>
              <a:rPr lang="en-US" dirty="0" smtClean="0"/>
              <a:t>Infusing Character Counts Into Your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Share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362200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Share with the group one way you plan to infuse Character Counts into your classroom/curriculum next year.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conclusions can we draw from this activity?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57" y="2329543"/>
            <a:ext cx="4475641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7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www.youtube.com/watch?v=zfZhReSOP9w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8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&amp; Hand Outs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Charactercounts.org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Character Counts Games and Activities Manual by Gary Smit (available on the Elementary Guidance website)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Character Counts handout with video links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www.forcharacter.com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AutoShape 2" descr="data:image/png;base64,iVBORw0KGgoAAAANSUhEUgAAAQYAAACgCAMAAADZ2TJJAAAAz1BMVEX////hHyYfQ5cAMJAALo/l6vTZ3er86+vkMTnhGiEcQZYYP5bhGCDfAAAANpL73+DlP0XlS0/98/PgABHkNz2ruNg+W6P3y8zwpafthIf2xMXO1ejGz+XgERrpbXC3wtz19vosT5740tPsdnoQO5RedrLvnZ/+//+Wose6wtvt8PZLZKf62tvnWl5Uaag7V6Fzg7b1ubsAJ43pX2RnfrbiKC/vkpXxo6aisNL0srTvk5XrcnXvio3oXWHsfH+RnsbkRUp/j70AGIkAIouEl8VFDtfNAAAQhklEQVR4nO1aeV/qvBIua+lCkRZBliJgAWUVAQVE1HP8/p/ppkuSSZpiD573/u6S5y9NJsnkyWRmMkVRJCQkJCQkJCQkJCQkJCQkJCQkJCQkJCQkJCQkJCQkJCQkJCQkJCQkJP7nMJ6034f93NNTbrnZFXqKMilShCI90NIjA2FrcSJuRigUJpNxbFVWKq4VUmqaRUpZ/eE1rxS7Lr9euOhYEajRi6+DUdxNc5ah69msrnuWtSkqu9+5CPl+OPDByJOWNhn5TuRyuadH0tzJ53MQeW85vG9PuGXbWSqVz/K9xV3d8kKlDMMyhkXlNsfOGuH3u9L+FW9+2vQUTj5v9RdfnUICC/dTz8hS6N5Oubbwf0Y9pKHT13F/ndJQBwONKTnRjqFnGfg76T922HV3HpCwHpi+3m5qMZPkr5WHLDdrCO9eaecEzY89xeDadN3wjOF13DDRgp+Gwclen6XBoDS02XFkJzEaQir698zCQ0iDMWT6NlluC9bfoCFcKbuJs1BcWPzJpafhi1nH++ydowHNnIc8FFnd8+BWFPoeP8FlNAgHZK0hbw8F5khCZVPTUFgwNBh9fCsSaMjqwK0on+zK6CoSpRYxpf6iNfg7pGuF2FgCofM0UN/w0Gf1sm6/oSFrPPbI0tymDHJEk0fB8L9JQ9ZYsIHpNs5CemsYv3OHRu43oAE5R7ApfUnMocOpTrtuRbv9KQ06o4bHOOTCUsBXahoKdX40vt+UBr0/XUyB0dCA8MhxqBuR4yj0OZf9ZzT0I2QZ36AjNZY6+Ze6MR87HU7sWZ5nGelpeCBCuMu652kwhhNl8jAly1j3Y8yhzg32NiGJO2iheqiUHtKA0ghG46z/vwVp0Je3GJ0xsAa9oPTaG/K/rxbBZANOxPA+bzud3Ub3WBqmPA3YN4zJefZxnzEV0aAo12Qd7ys6hmuqeCSL/Sc0BiP7+NDpXG88w6chPGbIQ/A/pAFrEILOZPhJU4HEH2MKaGiDKb16O1CwV1zkYPqkZxcB6nTGiIYe3pvxuOB2wtNA18fW2CNxwrvHf1k731KKebpLbxom7r324ula6aFceDIpgBt2HTT00tJAGTbqgAZq1ch30hzzHlpD4OMYN4dpIMZr7e6xqRrv39HwHtLQJjaQpXQG9w/cCWPZo0rhKKQAGnAbuBTZaQQ/R6JaRzQQtRaUhvE9uIXXgMQepCEGTANNGh46+IJHd46ngabNVrQOWcDY9KZ4IsufGLhOsk0fRO+zNOBTM7xp3BqKZFceCNzUMJEjZR8c52iIfEMRbx393yN/9zscDYt2sb1bEr8S9qNkGdwEej8+UdeQ6K73e4oA52kg+2Zo0PVOsX1ND84Cp94DnnPBLpXCGuhFQAdO3L4XRAIQMLP1+pIGOhwNCuQAckW6mJ5FXVPgzv8aDcgRIzXozEuQzfaGYMU/pWFCBhufIDE2ArNi0icQ44zIGBSSeOnLidJh9kVpgJZ7IQ0gY4Kh1oDJ9I+sgQTQIEEn2ahudZSkZFr3DGyLxGX7Wy1O6X//lDUwXdYXnLj3eLlvGJMwFwTJAtEjuN9CGgxviFNI+ri0djB98W1p8U/4Bqi+Vd8x84I3gX4mUuiigFkgd0Lv+1PR5CqbQANimqz+RTjUfeMBb5NbJlLAzJ+c03kaDCuqNNXFNOj9hx73zAYPK2OKncZ4svliaFgG6LM0tEmVAo1stzv0DHO3CTRkyYWcEMPXl9do9BdNqD+Vew8MwVFyXNiQEt9ZGox6J4K/H6FRfvLFhg7MIhcd/7DGxet6/p55U6CI124Xd33QooxBscDwyQcRepN0KUiR7pZyqvuHR2sser0IDdxYdCaBUrtl7isdDQlZJA1WehZmI4GdLdj0/f3+/nNqGNb9t/WGnvixFwxYFpi8oU6j5Wc41fgrXlXBc3sPY0ih0d8ESnm69/4TGvT+kIarKV+UZQoGuueh5Asp4Z2nwbcGvlgAp0FuBtCw2dGz9kK1aWSIw3scMy9wv4bq+RVji9TvzifTy2uMW6beUDTAcXA0FJeiQ/2mMu3TMEzeiL8TmEyDyqueC+76w5kwlPUKBaGlWbtUNKBbFiFXL8I3xQS8VfIPHA/3olM1vqVh0k+8E+H9hjS06ekihpg4Ld7uu8izpKWB7gK5Ivim6NEikVHnrkVvGldJ/4YGtE22XBMbf9vRKQ0T6E599yQ+bboeCMYA9BVwIQ3KNbmduv7ORYtiPVYKT1F9eqTze/iTEGh6vIU0wLKG757gIx4PBk1eQSnG6/PgtXkpDaAIj194FIVN7AtT9hsapu/UvrxP/IFwA45wl4U0ICunmn+O6WDdKkSDATUeioyTRczccg+X0MDUG25BJ38tlMkuxv13NGzAw4kc0g644keWhmIdDLgGGQeJbhN6UYwFWnDyziuVI+d3qTXApyQ6DoVH59FjYtQ3NGSXNODpS6Id+JCng4pdUHYBiYJOU6esRXKBCawy+FOO2485aKZ6njyNL6ZB6YC7Z4GndoRee/NkeVHVxnoaFpXdr3yEp35Iw4OHW/I5i/z5BFIRKpDPUYGg2jUBXX6+H+EXUWX8/ptI/A7J6XWGVg4rlcuRhcZ0rl+Ehl/5GJ5QwHyi/wUZbB001PlP6MGit19Dv4I3/Lz1t90rEETSoMX/oQDXG5yoUCL8XQPoa7fp39Rfg+npnL3bT1+pRaRUBCCJW8cFAdDK4L8xv0oBTMlSMeHfXv8B6E1EpyYh8e+ArbaO65rmOFppfWyotlBkcOhWS9tM6WrdXAlEbBWC9DOtalJTojA7awycBqvm29U2s63Nm/uK+s28sR1U9q+ZsmtqGQTNdMvbu5XKi6zutmXH1QKYruPMRw1unudtiWJ7F/U2ShBaxdepCpu2L2Afc9gz94VftqUzqDK76Aa7wBp+PLcquG9euwJoKPb+8HxoMOqrL1XXzUBornNkRUZzRAEjYzrbEztPMyIpgNvFNMBWrRzQcGXCtgyl3P4APWbVFx45WjLMGl1+Ned2YTqZ+Sgiosas2FKOx31rcFwB7RtzzczwcO/gBldVgQgiq3SEBtGEWgAa4JiIBoZRt0nnqIJ1MA3xlakKV4TAZkagomlePQd61JgVW5W7xunYVJv0AI5lwXCGBrsrFPG1cEoVKncpDdqWngqkQfsDGtSrBDFnrcZpaBwGrZdZV3nGNKjNsnA0oGH25gpFQrna4Mc0IFlyKhdagzpP0lELKeZoGLVar1V0NVRsSgnDKQ2z6hkWfF1nP6Yho+1/aA3HJB3NeUVAQ6tyarXU9QxfikOCtVMa7KuzLKCF1vgof0BDzRbQkN4aWlstQcCNXD1Hg9I8qUpjHV3GvfhGZAANidZG4DR/TEPGecXLXWIN6jrxSpRmYhqU/Xreje6zmrwCpuHmjA4Y5daPaciUB3EaUltDI8mmkRZKAg0Ap+STjmiozBNXgOr+nAZ3HYq/XWINB1bEKTvlcpjl4BM6R0OjJLhRUVNEw/7bKxFg/2Ma8BzrS6yBPSvnBaXLrdMWRXlti/d6hoZYlDDdDMptNZ/IkAa1yhuD5iLwjdFR/oiGKOKsBdYQ5ZqcIjSLtDOw08G5eWueKZMIlEzDrMpN7VYP+1Vr9XJCqUhIw4AjSnM/mofDcc7l1Vqp9XNrcA6+dBdIh9ZwUwrfASVWPGyszX0ayvF5fNijN5KPJNPQ4t4R2jHyqvbgaDoBDZxBattRIFK5qbEG4b78nAYtM+NoCK1BHYRgUgMUAcLWWYwGrbYnmS3NlZNp4PZoHkBfqxREMPbSaSZ5Sq1Yt+IGz8mf0ZBx/ZN9jVkDxg1UVwNPKo4GdFgf8+aKe/0m0mC/MXt0T8wwNThfzgODB9mIJeiq8nMaMg66yXcxa0hBA+/j/Gd2OdNtgWJBIg0q2+PAJYU0ax+wix1tzv4CDWZVZWJ4Wmvg9ohF3PLHy/e+QeXOM86CMmN9zzPs67K7G/wFGjLagaEhrTVwukAm3vAMyTQwFs/WFyI0WBpgkYLzLEGaciEN9G+tVjleYg3JbwLnzf6OhjNHHaHFiJSZWtOKoSGg6DIatKstHXR3kTVURHkgntH+IxpgnLiAhv3FNLgj4Ks1mMuktgbl+UyyK6o3JNLABYpoB2cuxUvqS8H4oDgNzg1chrktqWlIfmKiDFdQfUr0DUwYwGBdpMtUae8udJFqjIZRkotLbw2IB1xYj/NQOU8De6EcriIfbIINmFuQktjbeMA8wnMn1ZgGazZ2jIZnFLuF79j01oAwaM6vtvHnDn5jJKdP1XPpUyU4+gzL1Ij2j9iiapA+PTM0RNUvzomUlRgNyCvdJOQRf0ADwmx/OFW3DsdEGAOTaWCrDdp2D/puqsETdc3mFltSfh1wJfagpvoCpbVa5FFZ9xWnwb9r4rud3hrsPa6tzhp7rkRirnka/O8UFHv+3URiJnqiukE6xT+triIv2fpglwrtZMVSE9HKiIYFgBgNykrAwh9YQ6NUpTuzP1g9Qhpck8BlaOCrLprjnPaNxv4uUzYz5ocvUuEU08rb02F0KpWFD+0K19iwFdu+Y5gMj4aloem7izuBOaS3hmfHLFfJt0TWzIWJIYAad9DoRVIOP9KFhTX7NfZqcR3+Kx4SjqIC6zY1s3tscnXtMD1haTgFXlP0ySl1+uTPZzrd1czG/4ElR8p5vMRXpirMAxGhscag3YQTrnnv5PKMhZVXloYwzxPU2lJbQ3S9Xffj9fnQ5CpmJOuzVy+Hw2gfe0KqV8n1VvMtHJqclwBZ/Cy7iW+F21hJjdPwGtAQr/eltwYyVFAi1LY4Ys23qNvcXsUSxVXik4RUtoVlWw4ODiBsUVAk+azEaYhuVPyTS1prGCRvA7seFBfLUXqlOaWBwuI18fhIgf9sYTgUpa+y5/PCyGvGaTCj0rx94s0hrTUkvbMDwW0YFY6AKrfKXQx1naQ39a933/CA33A+ZgmFBCx6spNpUGa84aW0hkrilzuq3YwNHkeuRFeZJ2yS/uZATTYZH84bzMJH51wJ+ZLG0oBLAsqRWyilNYySPVzGjDwD+6k3clEAyBSFs4CfXtjH2EcCOiEflRM/Lfs/ucBZC0vDnBxNifNuqWhQz3xYMzNRmODuTTlecRwJP1kzZZiXUtLn/xJfprCbsawCy9ZItp5Ew4r70U4qGmZrJ/FzNs56+VBenikxDE6idxmTdLSES2nOvBWbzb4Rc+bMadWGrT5ViYXabC6Z1jfc1MREgCW5JNXlL0Ww+uCj7HJfJMrsMdv7TNnlcsSy+yL63aAy6/Jvf810ygcgqzIZPqUBhWfQYbofDA1l2FWCK6r7mmjJJl2SfT+5b0LFkerN6tZ0Qx1cN3O1ju9w1Q3e81RkL5ooQOVULZlAtjYfMdPZ648qwcca9I1AR/WjC2nYX8GuOb+B47zmZ63RkmapemROHP5kR9s2lCTYq1GzO69W37rNw15wdfzdofd8dz6vzrunJBEMtTU6vq6RqC97w6cr7E8+GYaSf/tpJ3eFGOwPze4bWvPt9ThqxUIi4cHM3JzVXVErCKJr80ciVO9ANsH+/hkES1ZES1buojejU1oJuv9vYA+6mXLZrb6kO0QJCQkJCQkJCQkJCQkJCQkJCQkJCQkJCQkJCQkJCQkJCQkJCQkJCQmJ/zL8C/stA2Y2usNy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914400"/>
            <a:ext cx="3124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7315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88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Smit, G.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Games and </a:t>
            </a:r>
            <a:r>
              <a:rPr lang="en-US" i="1" dirty="0" smtClean="0"/>
              <a:t>Activities </a:t>
            </a:r>
            <a:r>
              <a:rPr lang="en-US" i="1" dirty="0"/>
              <a:t>to Teach Character: Making A Difference By Moving Character From Words to Actions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Josephson Institute. </a:t>
            </a:r>
            <a:r>
              <a:rPr lang="en-US" dirty="0"/>
              <a:t>(2012). </a:t>
            </a:r>
            <a:r>
              <a:rPr lang="en-US" i="1" dirty="0"/>
              <a:t>Character Counts Training Workbook</a:t>
            </a:r>
            <a:r>
              <a:rPr lang="en-US" dirty="0"/>
              <a:t>. Los </a:t>
            </a:r>
            <a:r>
              <a:rPr lang="en-US" dirty="0" err="1"/>
              <a:t>Angleles</a:t>
            </a:r>
            <a:r>
              <a:rPr lang="en-US" dirty="0"/>
              <a:t>, CA: Josephson Institute.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stjohns.k12.fl.us/cc/wp-content/uploads/sites/36/2015/02/pilla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1726"/>
            <a:ext cx="7467600" cy="25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3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Alive (CC pg. 38)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094669"/>
              </p:ext>
            </p:extLst>
          </p:nvPr>
        </p:nvGraphicFramePr>
        <p:xfrm>
          <a:off x="457200" y="1754326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 I Ever Lucky?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Hopeful </a:t>
                      </a:r>
                      <a:r>
                        <a:rPr lang="en-US" baseline="0" dirty="0" smtClean="0"/>
                        <a:t> but Clueless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</a:t>
                      </a:r>
                      <a:r>
                        <a:rPr lang="en-US" baseline="0" dirty="0" smtClean="0"/>
                        <a:t> to Make a Difference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Positive</a:t>
                      </a:r>
                      <a:r>
                        <a:rPr lang="en-US" baseline="0" dirty="0" smtClean="0"/>
                        <a:t> results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Low understanding  of antecedents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Unclear as to what practices are initiated to teach character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Replication of success is 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Negative results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Poor school climate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Limited knowledge of character traits and values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Low understanding of antecedents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Positive results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High understanding of antecedents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Frequent and intentional practices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Teachers find character connections by finding the intersection between academic content and values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Replication of success likely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Student and staff engagement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752600" y="4572000"/>
            <a:ext cx="89460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Three types of classrooms: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83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Alive (</a:t>
            </a:r>
            <a:r>
              <a:rPr lang="en-US" dirty="0" err="1" smtClean="0"/>
              <a:t>cont</a:t>
            </a:r>
            <a:r>
              <a:rPr lang="en-US" dirty="0" smtClean="0"/>
              <a:t>).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419759"/>
              </p:ext>
            </p:extLst>
          </p:nvPr>
        </p:nvGraphicFramePr>
        <p:xfrm>
          <a:off x="304800" y="1752601"/>
          <a:ext cx="85344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24383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62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utoShape 4" descr="Image result for elephan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elephan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" y="2057400"/>
            <a:ext cx="2204275" cy="1657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57400"/>
            <a:ext cx="213360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57400"/>
            <a:ext cx="2209800" cy="1657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" y="4572000"/>
            <a:ext cx="2204275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72000"/>
            <a:ext cx="2133600" cy="1676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4571999"/>
            <a:ext cx="2276475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13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 </a:t>
            </a:r>
            <a:r>
              <a:rPr lang="en-US" dirty="0" err="1" smtClean="0"/>
              <a:t>O’Clock</a:t>
            </a:r>
            <a:r>
              <a:rPr lang="en-US" dirty="0" smtClean="0"/>
              <a:t> Appointment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236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What is the point of that activity? Take 2 minutes and discuss with your 6 o’clock </a:t>
            </a:r>
            <a:r>
              <a:rPr lang="en-US" sz="3600" dirty="0">
                <a:latin typeface="+mj-lt"/>
              </a:rPr>
              <a:t>a</a:t>
            </a:r>
            <a:r>
              <a:rPr lang="en-US" sz="3600" dirty="0" smtClean="0">
                <a:latin typeface="+mj-lt"/>
              </a:rPr>
              <a:t>ppointment. </a:t>
            </a:r>
            <a:endParaRPr lang="en-US" sz="3600" dirty="0">
              <a:latin typeface="+mj-lt"/>
            </a:endParaRPr>
          </a:p>
        </p:txBody>
      </p:sp>
      <p:sp>
        <p:nvSpPr>
          <p:cNvPr id="4" name="AutoShape 2" descr="data:image/jpeg;base64,/9j/4AAQSkZJRgABAQAAAQABAAD/2wCEAAkGBxQTEhUUExQUFhQXFRcaGBgYFhoeFRgaGxkYHhwZHh8gHCgiGx4mHRgdIjEiJSkrLi4uGCA1ODMsNygtLisBCgoKDg0OGxAQGywkICY1LCwsLy8sLDQ0LzQsLCw0LDQ0LCwsLCwsNCwvLCwvLDAsLCwsLC8sLCwsLC80LCwsLP/AABEIAOEA4AMBEQACEQEDEQH/xAAcAAACAwEBAQEAAAAAAAAAAAAABgQFBwMBAgj/xABKEAACAQIDBQQFCQUGBAYDAAABAgMAEQQSIQUGEzFBIlFhgQcjMnGRFEJSYnKhscHRFoKSorIkM2PC0uEVQ1OTF7O0w+LwNDV0/8QAGwEAAQUBAQAAAAAAAAAAAAAAAAIDBAUGAQf/xABAEQABAwIDBAcGBAUDBQEBAAABAAIDBBESITEFQVFhEyJxgZGh0QYyscHh8BQVI/EWJEJSYjNy0iVDgqLC4jT/2gAMAwEAAhEDEQA/ANxoQihCKEIoQihCKEIoQihCKEJS296Q8HhXMZLyupsyxAHKe4kkC/gCSKs6bZNRO3FYAc/u6jSVccZsc+xVe3d+5mwsGIwMWYSSSIyuhaRWXlojW1AJ66EVJp9lxiZ8VQ61gCLGwN+0JuSpcWB0YvdJTb3bVxEwgWVlkZiojVUjIYXuLkAg6dTVv+X0MMfSFtxrfM/fgof4id7sI1XbfM43DQ4RJ5phKUmzWmY5vWXBJB1ID28hSKAU00kjo2i2Vshw+iVUGSNjQSb571a7D3Bmf5PiXxi2JilUHMTa6uBqw1qNUbVjbjibHxbu7OCdjpXHC8u4FVe/AeXbLwxuULvBGCCdMyR66d2apOz8Mezw9wvYOPgSmajE6owg20C5bSxeO2RilVsQ0gyh8pdmjdCSLFW9k9ki41HQ0qKOl2hCSGW3aC4PaO1D3S08gBddadvRvlFhFXsmSV1DKl7WB+cx6DyJNqxUr8BtvWs2bsqSt617NG/5BKOH9KkubtwRFe5WYN8TcH4CmenKvX+zMWHqvN+YFvktJ2Tj1nhSZAwV1DAMLML99SGm4uspUQOgldE7UZZKXXUyihCKEIoQihCKEIoQihCKEIoQihCKEIoQihCKELnPMqKWdlVVFyzEBQO8k6AUprS42aLlcJAFylbDekTBPiRArmx0EpFoi1/ZudfMi3jVi/ZFS2LpCO7f9+ajirjL8IKnb+bSbD4CeVCQ4UKpHMF2VMw8Rmv5Uzs6Fs1SxjtNfAX+SXUPLIy4LO/RTupBiVknnUSBHCKh9m9gSxHXmAAdOfPS17tmulhLY4za+ZKgUUDXgvdmtV2VseHDBhAgjV2zFVvlzWAuByGgHLurNzVEkxBkNyMlZMY1nuhY3vl/ZttcTkomhl8uwW+8NWrof19n4N9nD42+Sqp+pU37Cr704xf/AIjdBxgfPhEfgahez7v9Qf7fmntojJp7VT7v7l4fJBiZNoQRHsSZGVQQQQbEmUdRztUqp2jLifC2EnUXz9E3FTNsHl/P7zUPb6yy7Zl+Tm03FJjI+lHHcW8exanqYsjoG9J7ts+8/VIlDnVBw6rrubgBtTGE4yd2dVDZCNZFU6re9lAuLqBqGNramk10poYP0GAA7+HPn2op29PJeQ5hS54Ri9sNHL7LYlkI+pHcBfC4S3nWCPWkzXqzHfhNlh8eoaD3utn3XWu4nZkLxcFo0MVrZMoCgeFuVuhHKpRaCLLEsqZWSdK1xxcfvVIm9u9hwYTBYSwaJEVpCAStlFlA5FrWJJBGvLuYfJh6rVotm7LFYTVVOjiSBpfPM9nD7vUlttRpxyZ8oGYglGIHeY+YHlceFJ/UGam22PI7oQG303j/ANvqnTcfewY1GVwFmQAsB7LKfnL3a6EdNO+no5MWuqodrbLNG4Fpuw6cuRTRTip0UIRQhFCEUIRQhFCEUIRQhFCEUIRQhRMZtOGIgSzRRluQd1Un3XOtOxwySC7Gk9gKS57W6myj7y4XjYPERjXPDIF9+U5T8bUukf0c7HHcR8VyRuJhCxfdHdpcfh50Sy4iJldCfZdXBBQ+4pcHpm8a1tbWGklY52bXZHlbf5+SqIIBKwgahT9k70MYZdm48lVIMaytq0LqeyH+kgYDXpbu1VmaiAkbV02upA3jlzI8e3Vcc5IMMvZdQd2t4Z9kzyRyR5la2eMta9r5XRrEEEHmNGFvCz1XSRV8Yc11iND8iPuyRFK+mcQ4ZJkw3pBnxmNwyQQssayguinMzKQVZmNgAqhibcrgG/K1e/ZMVPTvdI65tkeG/LmbKQ2rdJI0NGSsvSLuPPjcSkkBjA4QRi7EC4ZiOSknRvuqPsvacVNEWSX1uLdnaOCcqaZ0rw5qmb77IixUEEc+MggeKxZmKkE5bMAC69daa2fUSQSPdHGXA6ePYUuojbI0BzgEnJudswe3tSNvsZB/marU7QrT7sB77+gUUU0I1er/AGXsvZ0WNGMG0EZg7tlZkAu6sOelrZvuqlm2wXwGnIA0Hgforluw6pr+kEbj3cUPufG+NOLwWOhVuJxAgAcAn2hdZNVYk6W5MRT8e2GGn6CVuLK17+G7cosuy5o5OkILe1pXzv3ulMJ/leFVmJIZlT20dbdtRza9gbDW/v0zskZvdq2WyNqwmH8NUEDcCdCDuPD4WXTd3ebaM+IhgkTIua8j8BlbKoLEEnsjNa2gHPS1DXvJASa3Z1BBA+Vjrm2QxAjPLK2Ztrqeao8KgXbZE/L5VIe1yuczRfeUt5Ukf6masZHF2yLw/wBg05WDvnda/isQsaM7kKiglieQAqSTbNYeON0jgxguTosi9Gj/ANvZ17EYilZr6BUJWwPdbT4VGi95bbbo/kg05uu0DmbFWce++Jn2gq4UBomIRY2FgyjUyE2uptc36ADQmldI4uyUQ7Gp4KImoNnDMkbjuHA+u9afUhZFFCEUIRQhFCEUIRQhFCEUIRQhJ/pH3qlwMS8KMlpLgSkXjQjw6tbUA6aE62Iq12XQsqnnGchu3n6cVFqpzE3IarN8HupLjMJNj2xKM652ZWuXOQXIZiRkNhcCxFsuo6X8lcymnbTBhAyse3gN/PvVe2ndKwyl2advQzjJHwsiPcxxyARk9AVuyDwGh/eqn27GxszXN1Iz9fvgplC5zoyDuWebKwGIGNlwWGlMTO8kROYqCsZY2JGvJenPl1q9mli/DtqJW3AAOnH91BY1/SmNhsnqT0SRcDKszce4PEI9XbquQHQeN73HdpVMNvv6W5b1eG/xUw0DcNr58V1+U7PwkK4Ns20JEzERiNZSpt2gulo1FibXJAvScFXUSGcfpA77kX+Z8M0vFFG3AesfFKy+kB8wjwkWGwMTsoLrGGZQTYudADYa+zerL8qbbHM50hG6/l9lRfxhvhYA0KombHYyR0SSfErnK5gW4Jtex1siAgX1tUpopaZgcWtYbX3X9Smj00jiASfgqfH7NkgkMUqGOQWurWHPkb8reN7VJjnZIzGw3HL017tUw+NzXYXaq1O60whEhCg5je7plCZQQ97253+IrNM9raJ1caUEkWFrMffHc3bhw30sdLaqzOyJhB0hsDfPMWtbI3v2q93HZGlaKSCCRMkshZ47uMqaANfRbgaW6msyf9R1xvK9L2iHtp2SMe5p6rbA5Z8uKgtsyTFIcTHDBHGCUIVlRcyrmJAdu49D08KbLSRdTBUx0r+ge9zna5gk2Jt/SPkuUWPxeFcosk8TLa6ZjYAgEXXVbWI5jrXLualugpaluIta4HfYfHVMey/SXiUsJlSZe/2H+IGX+UUsTOGqq6j2dp35xEtPiPPPzUrbD4LapDxSjD4q2XLKLLIOgJFwT3EEm3MHS3XYX8imaYVmywWyNxx63bqPn23y58Y0m5G05LRySgxi1s+IdoxblZbH8K50bzknW7Z2bH12Ns7k0A+P1XLenCrs6AYSNs0s4zzyciUBIVAOik5vge/QeMAsl7PldtCY1LxZrMmDmdT26fYTb6Nt2/k8PHkHrpVBFxqkZsQvvPM+Q6U7EywuqXbm0Onl6Fnut8zx7tB470tb8b0ST4lIcIzARvZSh1kl5ad4F8o6G55i1NSPJNgrXZOzY4acy1AHWGd9zfrr4LS8C7pDGMRIhlIVWbRVZz0Hjfu59w5VJGQzWTmDHyuMLThzIGth9/uptdTCKEIoQihCKEIoQihCXN4N9sLg5khmZszC7ZVzCMdM1jfXoACfDUVPptmz1EZewZc9/YmJKlkbg1ylTHC7Rw7xh0ljYWOVhmU9D3qwOuoptvT0cocQWkcd/qEo4JmkXuFhu2Nnz4GaTCySOsblcxS+WWME5Xy3Ga2vZvzuL9a2MEsVVG2ZoBIva+47xf5qmkY6FxYTkVfYXYm1MIEfByNLC9ijQtmjOa1iY2Gh7yVsOpqE+poagls4s4a4sjlzHr3J8RTx5xm4+9yYPkuH2c/y3aDh8c5zrFFyUkWNhfUnW7N2ddPGDjlrG/h6YWjGRJ+/ADPipGFkJ6ST3uSTt5t+MVjSUBMcRv6qMnUfWPN9Omg8KtaTZkFMMWruJ+XD481DmqpJchkFz2Ps2bDLBjluSGEiRokjFo1bK5LBciAi4sTexpU80c5fTHsJJGu7K9z4LsUTmWk8leY7ZmFaabBRwRqJIONhZ8xzuxXiKL3sIyMyAW+Z1JqHHNOI21DnE2OF7dwF7dt9D3p5zIy4xgai4KkLiYsV8qUy5VxOAgxEpjsxjkgIDqUBFzYAldCRTeCSDozhvge5ovlcO0z+e5Lu1+IX1AJ5WSlvXtOKVoFiLOsGHSLiOuVpMpY3tc2XWwB1q0o4Xxh5eLFxLrDddQqh7XWDdwso67bkMXAAUxZMuW19b3z355s2vd4VB/IaUVf4036XFixX3WthtpbDkd++6kfj5ei6GwwWtb59t8+Csdj7U+TNI2S5eGSMXOXLnAGbkb2ty699YZ7rPd3r16Sm/EQxtvaxa7je25eybTRsPhoMpKxSSPJqLPnZSLd1lBGvfSScgEttM5s0st83AAcrA/PNNJxELz4mWPERyy4wcKNGzplViudZCR2eygQEcydOdLNrkjeqcRzMiijfGWti6ziLG5F7Ecczc8N6lYnZ8bYuEywRpCI5J2XII5YVjtdZAvZdAyjKbXIY66a9tmLjmmWTyNpniOQl1wwG+IOLt4vmDY58LacFjbmzjI4mhDMuIWWYLkAMaK7A5rEqAAOflz5tkXz4q4pKgRsMUlgWYW3ve5IFrb123c31xGFsubixD/luToPqtqV92o8K62QtTddsenqutbC7iPmN/wAeaYd5YI9rRrPhDeeJcskLaSFL306GxJsRocx1vpTjrSZjVVdC+TZTzDUjqONw4aX+viLcFT4jfzFDDnDMAjgZDIQVlC2tax5Nb533X1pHSutZT2bEpTP+IbmNbZEeO8cv2VhungY8BF8uxYs7AjDxW9YdNWAPIkG3gOfOlMAYMR7lF2jNJXyfhKbMD33buy/LzPYlrePeCbFvxZCQinsKt8kfXQ9WtqTz9wsKbc4u1VtQ0MNIzo2anUnU/Tktr2AZDhoDKSZDEhcnnmKgm/jUtt8IusBWBgqHiMdW5t2XVhSlGRQhFCEUIRQhFCFhW9+y1wm0mOJVpcPMxe5Jz5GOtm+mh5DqAL6NWyopzUUg6I4XNy5XHLgfvRU87BHN18wfvyXzvdu6uzzFNhsWSJBeOxKzBCL58y6FeWvZ58jrXaKrdV4o5Y9NeF+Fjv8AFcnhENnMdqvePjtotHg5480o7SSSIUkiQ2uzGwzRkd4uTlsb2ow01GDPG6w0IBuCeHb8M128sxEbxnx4Jm2rvDFsfDjBYVzNiBcszG6xluZtyB6hBy5m5ParoaR+0ZfxEwwt3Ab7fevcOT8kzaZnRszKQcBs6bGvJK8qixXiSysfac2RRYFmY2sFA6dKu5Jo6ZrWNbxsBy1PAAbyVBZG+YlxKZMNFLgsPiFg4aY3DSq0zoc/FgubZc3IK5AZQF0AvrpVe9zKmVhkuY3g4QcrO7uI0OfJSmgxMIb7w15hcjvekUxfCrOxks6xcaRYIpnBzpwgLSjOc3MXvbpqv8vc+PDMQLZE4RcgaHFuyyXPxQB6lzfnoexdNlej7HYtYziG4MaIETiC8gQagBBawuToxBpM21qWnJ6IYiTc20v2+l0MpJZLF5snjYno2wuHOYtNI9iCTIUFjzFkI0PUEm9U9RtieXIAAdl/jf5KZHRxs4phwWwMLF/d4eFPERrf42uagSVU8nvvJ7yn2xsboArEC3KmEtBF6EXUDGbDw0v95BC3iY1v8bXpJaDuUmKsqIvce4d5S7tL0b4SQHh54T9Vsy/Br6eAIpBhaVaQe0NXH79nDmLeYt53SltPcfG4ZZOC3Gjdcr8PRyo1sUOpGnJSTTRjcNFdQbZo6kt6UYXA3F9L9vqAo2yN6MijDzKywpBLGyoLSyM2YAMSOzbO1gdAddTauB+4p6p2bjcZojd5c1wJ0AFtBvvYduim4lcNKMGskL3xAtGICFSBC+UAdkmV76tm8Tpe1dNsr71HjNREZnMeOp72LMuNr8eqNzbJXlhlw0rMjMDFM8YlUEKXQkEA8tRrl7j1ps3aVcNdFUxhrgDiaHYTwP3rxWl7nb2xYwiOdI1xQHZYqLPbqvc3evmOtpDJA7I6rJbT2VJSAviJMZ1F9O3iOfjzX5N08bjMa/yokKp7UvzMnMLEPd06a5rnmjo3OOatG7Uo6Skb0AzOjd995d957stOG9+zY/luGwMK2jUIpA55pW7bE9TkCknwrj2jEGhObNqH/hJKuU3cbnuaMh43Vxvpv7lvBg2Fxo0osQPqp0J+ty7u8Kkl3NUDZew8X6tSOxvzPp483LdzaLywpx1Ec+QF47jMAb5WK81zWvY8tR0p5huM9VRV1OyKU9EbsvYHdzF9DbiNdVa0pQ0UIRQhFCFjuO3+x+FxsvGjIjZtIJBayDQFXF9bDUjMtya1UeyqWenbgdn/AHDjzH7FVb6uWOQ4hlwV5trG4XbWEKwtbFRgvHG9hJcDtKNbMGGlwbA5SbWqHBHNs2e8g6hyJGn0t62T0jmVMdm6pQ9GWChnxqriWLNGl4o29liuuU36KLsF9/dY2m1pJIqcmIanMjn66XUSjaHSdc6aJ79Ie+Bw9sNhbti5AB2RcxhuVgObnoPPuvTbM2eJf1pcmDz+g3+HFTamowdRvvFZng9mRSEzZMS8MKKcULpxuIQ+YgXuIsy2LHUXPcbaGSZ7B0d2hzicGtrZW77btCoDYmu65vYa8b+ib5Md8njOI4aRYXEYTDlUSTLKJspU8AgE5lVjdiBzGvOqoRdM7orkva52ZFxb/LtOg8lLLgwY9GkD7CpMBsWfa0icKPgYWJBErMSwVQSSLmxkckknkOV7aXmSVMVAw4zie43O79go4jfUHIWaMlqm7W6WGwQ9Ul5LaytrIfP5o8BYVm6uvmqT1zlwGn171ZRQMjHVCvqhJ5FCEUIRQhFCEUIRQhFCFSbw7rYfFj1i2ktpIujjz+cPA3pDmBysKLac9IeocuB0+ncs32rhsfswcNZX+TsTldACuvMC4JiY9wIv0J1qO4OZluWqp5KHaRxlgxjUH6WxDu7lJ2dtYys2W0OzIEtIsgDcQNzDW1aZzexB05/a6D4BNT0oiaMXWqHnqkZWtw4NaOIz+HPeHZyJGcUYJY1MaJho1UoYrAWlmZSe1mJygm7aX8BwFr2SqKoe9/4cPDjcl5Jvi/xaDbK2thYZ25tW4G9/yleBMfXqND/1VHX7Q6jzHWzkUl8iqbbOyfwx6WL3D/6n04eB3Xz7eaSV9oYiyuJWlZFUA5ypGRQOvaS3Loe6mXXxFaagbE2hjuRhABJ3cT4HzCet0dzo8GnynFlOIouLkcOHz5FvHkOneXmRhublntpbWkq3dBTXwnLm76ct+/gkmDba4XaDz4d3kizm5a+aRGsWU5tTY8ideyCaZxYXXCv30bqmiEMwDXW3aAjTTLtA4my2vB4pZUWRDmR1DKe8GpYNxdYCWN0Tyx4sRkV2rqQihCU95N/IMHiUgkVmut5GXXh3tluOtxcnW4FtDerOl2XLURGRptwvv4qNLVMjcGlLfpR3mw82GiigMczSkMGADNGoPTqrsezbnYMKn7IopY5nPku0Ny7fUDXwUesma5ga3O6o9pejPFxRRzRESOFDOi6SI3PsG/at4WOmgNTYttQSPLH5DQHcRz4fBMuoXtAc05q42Gh2dhDipUL7QxbZYUYesuxFgRzuT2m5E3UHWolQRWT9Cw2iZmTuy+7DvKfjBhZjd7xSrik4M4ixM0YmMwllxUWd5oWsQYyRlGjWJC3sfcBVkw9JHjiacNrBpsARx37tL6qK7quwvIve5I1Cv95trOki4iQ8HFRqeBJFmkwmLhLXydbHtXN+fX5toVJA1zTE3rMPvA5OYba+n7qRNIWnEcju4EKNujutJtOX5RiBkwqkhEW4UgE+qjF+xGDe5HiBrcq5W1zKJnRR5vOp+Z4k/vzbhhdO7G/3VseGw6xoqIoVFFlVRYAdwFZR73PcXONyVagACwXWkrqKEIoQihCKEIoQihCKEIoQihC5YnDrIpR1DIwsVIuCK4RfVLY90bg5psRvWS707svs6ZcRAA8AcEBxmEba2DjqNey3fodbExnswZhbTZ+0WbQiMEps+1ssrjfbhzHy0+di5pY52V+LiMSjDESSEiDDRX1ZybAubdkDkBpoNeNF895Sqq0UjGluFjCCwDNz3chw48TrnpSYt+Bk4INhKzw4rIyPIFCggX0Kgn/7c0k5aKfGOnv0pzIAcy4IF78N5H3otM2Tt2OfDNjlgWTFxRlXVbB9NSATc5Tqw5nmNTpUgOBGK2aydTRSQVApHPIjcbgnT9xofHRIjy47a0th2lB5C6wReJPU/FudtKZ60hWjDaLZUdzkT3uP33DimuX0eYeLCScSUcXLfjOcqIRyAHIKeRvc6050QDc1St29US1LcDer/aMyfrw3K33D+TxQ8CLFLOwJYgEdm/PKvMLfXrqT30qOwFgVC2v08svTSRFg07e08U006qdccbi0ijaSRgqIpZieQApcbHSODWi5K44houUi4jCbM2zcxtkxIW5YKVlHL2gRaQchfXuBFXLZK3Z2ThdniO7h95KGWw1OmqQdtbrYzZsqzWDKjBkmVcyAg6FgQcp5c9L8iauoK6nrWGPQnIg693H7yUGSnkgdiGdlpe4O+xxwdZIsjxqGeRT6og8uZupNjpqLKdaz+0tmilILXXB0G/6/eSsKap6UZjRZ9tHfIS7VjxTXMEUgCL3R6gvb6Rvm8gOlXkWzjHROhHvOGfbw+XmoLqm84duC5z7mFpTJ8pgODZixxHFW+QnUFfa4ltLW511u0bMwYHdJphtv+Fvkg013YsQw8bqTsXYw2pjpMgaPApIzZRcKqsfZVeSM+W5ty17hdE9R+BphizkIt+/EDclMj/ESk/0j781teHgVFVEUKqgBVAsAByArIucXEucbkq2AAFgulJXUUIRQhFCEUIRQhFCEUIRQhFCEUIRQhc8RArqyOAysCGB5EHmDQRdKY9zHBzTYjRY3vDsk7OxNinFwznMqMzBHy3yq9vaKMb63uPebRHNwHkt3RVQ2hBcHDIMiQBcX1IvpiHgewKyeHEYnDSCa080iI8EMSqeAvNXLDSNSugW92Hje3czkcyogfBTztMXUa0kPc4nrHeLHNxB1NrDwvR7p7YfA4sGQMqk5JlIIIF+ZHep191++ksdhcrHaNI2upupmdWn746dtuCfd8t4zs4QLhoocjiRiMpC2GX2cpAucxN9aekfgtZZvZezxtEyOnc64sPG+t78FW+lqSTg4W9spLFwOWfKuXyHbrk17BS/ZxsfSy21yt2XN/klra+yDgYsFjIZSWdVfWws+UMALfNIJBB/Omy3CA4K1pqoVsk1LK3IXHde3jvH0W0YeXMqsPnKD8RepYzWCe3C4t4JI9MkzLgFC8nnQP7gHYfzKtXOwmtNSSdwNvIfAlQa4kRZLv6JUiGz0Mds5d+L9LMGNgf3MtvA+NI20X/iiHaZW7Let12iw9ELd65elPbsmEjgaGTLIzsChAKvHl7V1IN7HKL8+0e+l7HpWTueJG3FteB3Z+K5WSmNoLTmqPeLaSYbZEfCjjhlx6qziMWWxReIQLmylcq2Ggz1LpYXTVxxkubHkL9uXr3JqZ4ZB1RYuSVgt2ZJImkUq3ZBQKw7RzC4N+VhfQ9bUiu9qaSkq2U0l2m5xlwIsMJsQdDidaxF8r3RDsmWWIyNschax1N8/AKoXBuZBEFvIWCBRa5YmwHdzNq0bZmGPpAera9+SrTG4PwHXRfondTYS4LDJCtiRq7fTc+035DwArC1lU6plMh7uQV9DEI2BoXu1doyRvZFBXKDcqT39xrL7T2jVU0uGJgLbXvYnjwKtKamikZdxz7Qq/wDaKX6KfA/6qqf4jqv7W+B/5KV+XRcT5ei+k2/MeSIfcrfrSmbfrH5NY09gd6rhoIRqT4j0Xz+0Mv0U+B/1Un+I6r+1vgf+S7+XRcT5ei9XeCU6BUJ9zf6q632hq3GzWNJ7D6rh2fEMyT5eiDvBKOap8G/1UO9oatpsWtB7D6ro2fEd58vReftDL9FPgf8AVXB7R1R/pb4H/kj8ui4ny9F6+35RzVB71b9aU/2grGGzmNHaHeq4KCE6E+I9F5+0Mv0U+B/1Un+I6r+1vgf+S7+XRcT5ei+m2/KLEogvy7La/fSnbfrGgEsaAdMneq4KCE6E+I9F8/tDL9FPgf8AVSf4jqv7W+B/5Lv5dFxPl6L6/wCPzWvkS3fla340r8/rMOLA23GzrfFc/AQ3tc+I9F8/tDL9FPgf9VJ/iOq/tb4H/ku/l0XE+XousG25mI7CkXAJCt+tP0+26yVwAYCLgEgO9Uh9FC0e8fEeimbz7FXF4d4msG5o30XHI+7ofAmtW9uIWUagrHUk4kGmhHEb/pzWX7sY7hxyYVw6yLK8hjCFhMBEySYdwuo0Bs2oB16CorTlZa+vh6R7ahti0gC97YbuBa4X7cxqdN6474YJmyYlbGIxQKLuGnylDw5JgBoXCnXXl36UOzzS9mTNbigPvXcdLN1zDeTbq3wOEbaezVjUg4nCNZbn2kI0W/S4FgT1jpYGNtt4UKWUbNry8/6cmZ5Eeh8nKrxeB2niRHDNHLli0BkUIi9MzOQA1h1uT7ydUkPdkVLjm2bTYpY3C7uBuTyA3eScm3nwOEw8UDOuIaKNV9WoYEgAE3PZHLle9O42tFtVRDZtbVTPla3AHEnM28tfJTtzt8Fxrypw+GUClRmuWUkgnkLWNv4hSmSYio+09kuomNdixXvfLQ/fwUzeZsJMj4PETRo0iAhS6q41OVlvzIZfuqwpBPE4TxtJA5Zcx5qilwOGBx1WVS7qbTwEhbDcRlP/ADIDcOOmZOfXkQQL6E1pRXUVU20tgeDt3eqw088JuzyUnZO5GOx04kxpkRNMzSH1hUfMRea+YAF768qbm2lS0seCnsTutp2k70plNLK7FIq70n7REmNaNNI8OqxKByFhdvdqcv7gp/ZEJZThx1dmfl696arX3kwjQZKmwu3ZEjMIC8Io6lQLXLA9q/PN92lrUxU7ApZ6kVbr9KHNcHX0w/0gaYTnffc3vdORbRkjj6IWw2It2778U2+hzYvExD4hh2YRZe7iOCL+S3/iFc25U4IhENXa9g9T8F2giu4vO5bNWTVsihCTNrZeM+Xlfy5C/wB96872p0f4t/R6X+WfmtDTYuibi1V9u5l4WntXObv56fdWp2B0f4QYdbm/jl5Krr8XS56blTbey8Y5e4X9/Ws9tzo/xZwcr9v35qwosXRDEp26+Xt/S0+Hh5/lVn7N9HZ/93y+9e5Rto4urwXxvRlzJb2rG/u0t+dNe0nR42W97O/lb5pWzsWE30Ufd3Lxu1zynL79PyvUXYHR/iuvrY27ck7X4uiy71Z7y5eGL+1m07/Hy/2q59oej/DDF718vn3fRQ9n4ukNtN6otm5eKmb2b6/l5XrL7O6P8UzpNL/t5qzqMXRuw6po2xl4L5u7T39PvrbbV6P8I/Hwy7dypaXF0rcKT1568q8+bbEL6K/OmSd+xk6ZMvlavS/0eh3YLd1lnOvj5pIbmbV5o62I20WjGmadsFl4a5PZsLf/AHvr0qk6PoW9H7tsvv4rOTYsZxarvUhNrLfSJh2wmMjxkagiQNmUjslguVlPgyH7iajSjC64Ww2LIKuldSvPu2txte48D8gja+y0bPxpGijJiggynLBaPDmRHbOSZACcgN+vedOEDf2eSKape3D0TQ53We6+bus+xAtbCd+iqfRntPhY1VOizKUP2vaU/EW/erkRs5TdvU/S0hcNW5/I+vcmjZ2xtoSYnEpimY4aRJVN3BQ5vYMa37JHPkOWutOBrySDoqeasoY4InU4HSNLTpnlrc779p5Lrsn0YwJYzyPKe4dhPuOb+YV1sI3pNR7RzvyhaG+Z88vJNuz8DBB6uFI4za+VQAxGmp6nmNTTgAGQVJNNPN15CTzKw70m4vibRn6hMqD91Rf+YtW52THgpGc7nz9Fm6x15SqTZ2154P7maSPwVyF8xyPmKly08UvvtB7QmWSvZ7pWo+jXezFYgznEurxQxZi2QB7km2q2FrK3TurO7VoIIcHRCxcba5feYVnSTvffFoFn27CDE7QiMxX1kpdgbZWbtOEN9LMwC6/Sq8qyYaV3R7hYchpfuGagQ2kmGJN2H2HHOLYrZpw0jzpEhhZk0YOWcIbqwTKCW5EE25WNU6pfEbwzYwASb2Olsr5HPcNfFTBE1/vstnbL73J19G+yxBgIgCCZLyFhybOeyf4AtVO1ZzLUu5ZeGvndS6aPBGAmeq5PooQk7bR9e/vH4CvPtsm9bJ3fAK/pP9Fv3vV9u63qR4Fvxv8AnWp2C69G3kT8VWVw/WPcqbeFrzHwCj7r/nWc2869YRwA+F/mrChFoR3qduq2kg+z+f6VZ+zTurI3s+foo20hm09vyXxvU2sY8G++36U37SnrRjt+SVs0ZOPYo+7TeuPih/EfpUX2dNqo/wC0/EJ3aA/S71Z7zN6oeLj8DVx7QutSgcXD4FQ9ni8p7FQ7Ka00f2gPjpWY2W7DVxnnbxyVnUi8TuxNO1mtDJ9kj46Vt9puw0kh5HzVLTC8ze1JlechaFPubS/hXqeLK6zFs7JCry06rTp6wxuin6o/CvToDeNp5D4LNSCzyF0p1ISz6Rdn8XAym3aitKPDL7X8ham5RdqttiT9FWN4O6vjp52WN55ZAqXlkCDsrdmCDwGuUe6oT5GtHWIA5lbvDFGS6wF9TkL9p3rvNhZcNIr5W7BjcNY5bjK1r8tDp5UxT1cUwuwi9zlfPI/ZTbZIqhhZfW4tv3j4ZrSd+97Z8MYeAI8ksZYMyktcEcu0ByYd/OrKSQjRZTZGyoKkP6W92m1h+3IrP8fvTjJvbxElu5TkHwS1/OmC9x3rTQ7MpIvdjHfn8bqZ6O8Vk2hEf+pnRj1N1JH8wFdjPWUfbceOhfysR3H0ulXeCbPisQ30p5T8XavTaZuGFg5D4Lx2Y3kceagU+m1oG6Fo9jbRl6ueFf3qqj/zj8ao67r18LOGfn9FYU9m073ff3mqXcfZvFOIYYcYl44QUjY2QsXUG+ouQuYgdbd9ql7Qm6MMGPACczv09bJmlZe5tche7w4ucyRoMPNg5WVk1lmPEVyosA57K3FrLob68qKWOLA5xeHtyOjcrX4ant0SpXvxAWLT2lb5h4QiKi8lUKPcBYVinOLnFx3q5AsLLpSV1FCEl7UN5pPtGvOtpuvVyHmfJaGmFom9ivN2D6pvtn8FrS+zh/lnD/I/AKt2iP1B2eqpttNed/ePuAFZ7bBvWyd3wCsKQWhap26zdpx4D7if1q09mndeQch81G2kOq0r43nb1ij6g/E/pTPtG69Q1v8Aj8ylbOH6ZPP0UfYDevXxDfgf0qLsJ1q1o43+BTtaLwnu+Ks96W7CD6xPwH+9XXtI79Fg5/L6qHs4dZxVFgzaRD9dfxFZejNqiM/5D4qzlF43DkU0bfa0Dfu/1Cttts2on93xCpaIXmHf8Eo1gFfJ0MnqM3+Hf+WvSDJ/KdJ/jfyWdw/rYefzSXXm60Sdtnm8Uf2F/AV6VQm9NGf8W/ALOTi0ru0/FSKlJpc8TCHRkPJlKn3EWNcIulMeWODhqM1+eMI5ikUm90bWxsbqdRfxtbzqsnj6SNzMsxbP73L1CQCRhA3j4qXtja7YgLmGUqW0BOUg2sbd41F+t+nKotHQtpS7Cbg21159x8kzTUogJsb3t2pl3s9ZsvZ8vVRw7/uEH74qtH+4CqjZ36e0aiPj1vP/APSSKaWhU7YUuTFYdu6eI/zrf7q63UKNWNxU8jf8XfApelfMxY9ST8TXqoFhZeGuNzdfNdXFoGGXLu7Nb5+IF/8AuRj/ACiqN5vtVvIfI+qsW5UhVdsJFnGJnXAxzFPk4EMQlUqCHBdSjXBJUE8789LG8ioJiLIzKW3xZm3LI3HPJIis8OdgvpkLrk7mTaODVsPNh/WwDhyySubcX2gZO0FPKw07JpQAbSSEPDsnZgAbv8cklziZm3BGmvat9rEq6RQhFCEkY8+tk+234mvNa43qZP8Ac74laOH/AE29g+Cu91m7LjxB+I/2rS+zTv03t5jzH0VdtIdZpVLtFryyfbb8TWc2g7FVSH/I/FWMAtE3sCn7sN60j6h/FatPZx1qlw/xPxCi7RH6Q7fVc94mvMfBQPz/ADpr2gdertwASqAWh8Vw2O1pk9/4gio2yHWrI+35FO1QvC5WW9R1jH2v8tW/tMc4h/u+SibNGTj2fNUSNYg9xrMMdhcHcFZEXFk0byNaH3sPzP5VtvaB9qS3EgfE/JU2zxeXuStWHV0mov8A2S/+Fb7rVuy//pV/8LeVlSYf5rv+aVawiu057KPqY/sivR9mm9JH2BZ6pH6ru1S6mphFCFhE2FibHYiOVpVXjTBeEmd2bikBQPEX+AqHYYjdejNllbRxvjAJwtviNgBhzN0xS7k4dXSMvi87xu4OSPhrlDEh2FwDdbW11IpfRi9lVt2zUOY54DLAgam5vbQZX1UfFdrYEBPzZz98ko/zVz/thOR9XbTxxb8m+iSqaWgXSB7Op7mU/Ag0JDxdpHIqndbEjuNq9WBuLrwYixXldQtBgN93ZPq4gX/7ifqKo3ZbVHZ8irEf/wAhVLuiiLDip3+U2i4PZglKE5zILsQOQtz6edS60uMkcbcPWxe8L6W0TNNYNc83ytorDHoo2hs2VeMElOHYCeRnlFpyDctyXqOltetMRkmlnYbXGIdUAD3eXmnHj9WN2edte1bhWPVuihCKEJFxBu7H6x/GvMqk3meeZ+K0sYs0K53VOsg8F/P9a0Xsyc5B/t+ar9pDJp7fkqWdrsx72J++s5UOxSudxJ+KsWCzQFP3da0w8Qfwv+VWmwHWrAOIKi1wvCe5c9uNed/L+kUzto3rX93wCXRi0LfveuGzzaWP7a/iKjUBtVRn/IfFOTi8buwqy3ob1ij6v4k/pVx7SO/WY3lfxP0UTZw6hPNUtZxWCYt4nvFH4kH+X/etft996WPmQfL6qpoG2ld970vVkFbJhZ/7D5W/ntWudJ/0W/K3/tZVQb/OffBL1ZFWqcNiG8Ce4/ia9C2Q7FRRnt+JVBWC0zvvcp1WSjIoQsc2dJkxm0JyzqsfHJ4YHFIee3YJFl8W5gE2tzES9i5y3U7cVLTwgAl2HW9sm77a8hvPgvjelXwq8PD4if5PK86NG7a5onCvqOasT563vQ7q5DTNd2eW1Lsc0bcbQ0ggbnC4y4j0speJNtgxfWxBt/3JP9Nd/wC2mY89tO5N/wDkeqSKaWhX3Ct2Ud7AfE0JLjZpKibbiyYmdfozSr8HYV6jTuxRMPED4LwmYWkI5qFTybWgbsLxNh4+PqknE8gI2/8AbNUdWcG0YXcRb4j5qwgGKmcEvTmXZ7QPBM6vNhY5WIsBaTNZLahgLdetTm9HVh7ZGghriPDemHYoLFp1F1J29OWjwePzO0rlxJnctd4HWzLfkpv7I0FIpm2dLTZWFrWG5w39nHUpcpuGS7/Rb6jggEagi491YkixsVdL6riEUISCTevLHEkklai1lb7tPZ3+wT8CP1rQezr8Mzx/jfwI9VA2g27G9qp6zynqfsQ2nT3n+k1abGNq1nf8Co1YLwu+965bTa80n2z9xtTG0nYquQ8z5ZJdOLRN7FxgazKe4g/fUeB2GVruBHxTjxdpCsd5G9d7lH5n86uPaF16u3AD5qJQC0XequqJTVb7ae8WH+xf7lrQ7YkLqWn/ANvyaoFI20snb6qorPKerdpP7EB9e33k1onSf9HA5287qAG/zd+SqKzqnpt3fPqF97f1Gt9sM/yTO/4lUVd/rHu+CsatlEXzI4AJPIAk+4ULoBJsFiu7cHEOJZpBDM1sxaTJkikLNM+U/wB5oFGU6doHuNQ253W+rn9GImtbiaNLC93NsGi/9O835W4rlvpPxJYpOLLIHhDDi5M6As1tEAUZgA1rX11oeb5peymdHG5mANsbdW9jkP7rk204cFbbyjh7HwEfVm4nxV2/9wUp3uBQqE49qVD+At5gfJJFNLQqZsaPNiIF+lNEPi611uoTFU7DA93BrvgV76Q8Jw9o4kWsGcOPHOoYn4k16PsyTHSMPK3hkvE6tuGUpdqeoyf/AERsHfF4VuU+H/pup+6X7qpNtAtbHMP6T9fkrCgIOJnEKjwm30WJcPjMIuIEJKoeK0cia6oWW+ZQeQPL4WmPpHF5lgkw4tcgQedjoUyJgBgkbeyg7f222JKDIkUUSlYok9lATc69WJ1J62p6mphCCbkuOZJ3/tuTc0xktlYDQLcdwNo8fZ+Ha+qpw277x9nX3gA+dY7aUPRVTxzv45q5p344gUw1BT6+ZDYH3GkvNmkrrRchIVeWrTqfsh7M5/wn/C/5Va7JkwSSH/B3qo1U27WjmFBqqUlSdmNaaP7Y+82qds12GrjPMeeSZqBeJ3YVyxTXdj3s34mmKp2Kd55n4pcYswDkFyphLU/bb3mb93+kVabZfirHHs+AUajFoR3/ABUGqtSVO2hJdIR3J+ZH5VbbQkxQQDg352+SjQNs9/b8lBqpUlTi/wDZgP8AGP8AR/vVoX/9NDf8/wD5Ua38xf8Ax+ag1VqSmrdw+p9zGt1sA3ox2lUleP1e5WlXShKg37x/BwM56snDXvu/Z+4EnypEhs0qy2RB01YwcDc92aSdmbQxWIwkYiMOKkEj8ZMRkZkXTh2DEXQi5J1N/caYBcRlmr+ogpqepcZMUbbDCWXFzv0vnwGQsljeaNGxkqYdUylwqCMWQmyjT96+vKkO97JXFA57aVjpib2ub67/AJJg9KLhZMNh15Qwf1EKB8Ix8aXNqAqz2fBcyWc/1O+Gf/0kmmloFf7hYbiY+AW0Vi58MqsQf4rUuMXcFWbYk6OikPHLxI+V1ZemvAZcRDMOUkZQ910N/iQ/8tbbYEt4nR8Dfx/ZeT7QZ1g5ZzV8q5Xm5G0/k+OgkJsufK3dlfsknwF7+VQ9oQ9NTPaNbXHdmn6Z+CUFTfSFsjg7RlUWVZSJVJNhZ75iSeQzhvhTGzqoOow8gnDkQBc5aZDXKydqYf17DK/Fdts7Kw4w+eNoRJJY+32Dl9sR35dq3lppyrJbH2ttOTaJgqGSdGy/9PWGL3OktrZt9L55m9rq3rKOmbT44y3E7nllrh7/AEV96Fts5XlwrH2/WJ9oABx7yuU/umr/AG9T3a2Ybsj8vn4qu2fJqzvWtVmFaKj2/tCwyIxDA9oC/K1Zvbe0QxvRRPs4HPXS3grKip7nE4Zbku1j1bL1HI5G2hHkedLY9zL4Tbd46rhAOq8pC6vUYggjQg3FKY8scHN1GYXCARYrwmuE3NyuoriF67km5NzS5JHSOxONyuAACwXlIXV6zE2v0Fh4C5P4mlOe5wAJ0yHx+a4ABovKSur3ObWvpe9vGl9I7BgvlrbmuWF7rykLqsdi47hvZmITXTW1/KrnY9eKeS0jrMz8e5RKuDpG9UZpsVrgEcjW6a4OAIVGRY2Ky/0ubUzyR4ZNcnbYD6bCyD32JP74piZ2dlrvZumwsdUO35DsGv3yKmTYmIQyo5h+SCyiJ1CyIow9xlUgOZWmYan6BNcJ8Pp8bphscpla5uLpTniBuCS/edMIaNOaVPR7s7jY2IEdmP1jfuWy/wA5WkRi7ldbaqOhpH21d1R36+V1D3s2h8oxk8gN1L5V7sqdkEe+1/OuPN3Ep7Z0HQUrIzra57Tn9FU0lTk/eiHBZp5pjySMIO67m58wEH8VPQjO6zXtLNaFkXE38P38kyelTZfGwDsB2oSJR7hcP/KSf3avtjz9FUgHR2Xp5rCVkeOI8s1hFbNUa8NCFo29H9v2Vh8YNZcP6ubvtoCT55W8A5qho/5WtfAfddm378R3Kxm/WgDxqNUgxrJIMqhmEau1gL5VGrN7upq5wxxuL8gXWBPHcFCu94Ddwv3cUxY3ZD7OaPERTLI8UsYkAVlCO8YkVbn20ZCQSLdRaoUdQ2sDontsCDbPUA2vyIKkOiMFng34rcdi7TTEwRzxnsut/EHqp8Qbg+6sfPC6GQxu1Ct2PD2hwXLE7FjdixLXPcRb8KoqjYtPPIZHk3PMeinR1sjGhotkuf7Pxd7/ABH6Uz/D1Jxd4j0S/wAwl4D770fs/F3v8R+lH8PUnF3iPRH5hLwH33o/Z+Lvf4j9KP4epOLvEeiPzCXgPvvR+z8Xe/xH6Ufw9ScXeI9EfmEvAffej9n4u9/iP0o/h6k4u8R6I/MJeA++9H7Pxd7/ABH6Ufw9ScXeI9EfmEvAffej9n4u9/iP0o/h6k4u8R6I/MJeA++9H7Pxd7/EfpR/D1Jxd4j0R+YS8B996P2fi73+I/Sj+HqTi7xHoj8wl4D770fs/F3v8R+lH8PUnF3iPRH5hLwH33o/Z+Lvf4j9KP4epOLvEeiPzCXgPvvR+z8Xe/xH6Ufw9ScXeI9EfmEvAffej9n4u9/iP0o/h6k4u8R6I/MJeA++9SNq7QTCwPK/sxry6k8go8SbDzq6Fo2W4JmngfUzCNupP7nuWR7vzTzTYjEpw3xJR8i5wJVZx/eRqwswQDLa97HyMZtySRqttWsghijgdcRgi5tkQNxI0xHNct5MS5w+HjxJZsUCzkupEiRMBlRiQCxJBbrblQ45C+qXQxsE8j4ABHkMiLFw1Itpllz1Vxu//YtmTYo6S4j1cXfbUAjzzv4hRS29VhPFQaz+c2gynHuszd8/kO0lIgFMrRooQtp9G2zeDgUJHalJlPuawX+QKfM1LiFmrA7cqOmq3AaN6vhr53TNLGGUqwupBBB5EHmKdBINwqci6/Nm8WyThcTLAb9huyT1U6qfNSPO9b+lnE8TZBv+O9Z6aPo3lqrqkJpOnox2wsc74WaxgxS5CDyzkED+IEr7yvdVTtanc+MTM95mfd9NfFTaKUB2B2hVRtTCS7NxrIOaXyllBWSJwR2gdGDKSCO+/dUmGSOtpw479eRHodE09roJMvsJvARo+LiBFiExU8N2VdViGHYNw0ViYmiYZSx1sNedVfWD8EV2lgO/fiyuSMw4Z2U0WIu7PER4W4brKNuNtmXZmI+S4xWjilsRmtZGOgcEEgqbWJBIFgehpzaFPHXRdNAbkcN/Lt4fsm6eR0DsEmQK2SsorVFCEUIRQhFCEUIRQhFCEUIRQhFCEUIRQhFCFjnpC3o+VSiKI3gjOhHKR+Rb7I5D3k9RUSR+I2C3Wxdm/ho+kkHXd5Dh28fBLRwUihXCm2USBgNAB1J5Ai3WojamIuLb5g2tz+atumjddhPKyucNLiNqYiKKQgm7FnCKGWMkFtQNQOSg9WqULvNlAkbBsyB0jBbSwubE7vHfyCk+kTayyTLh4rCHDDIoHLNoG8lACj3N312R1zYbk1sWldHEZpPffmezd46+CU6bV0rDYGyzicRHCOTt2j3INWP8IPnautbiNlFrKkU0DpTu07d3mv0AiAAACwAsB3AVOXmhJJuV9ULizb0x7v541xaDtR9mS3VCey37rH4N4VoNh1eF5gdocx2/X5KBXQ4m4xuWQ1qFUIBoQtLlX/jOADDXH4UWI6yr/wDK1x3MCNAazwP5dU2P+m/y/b4disz/ADMV/wCoJT3P2wuGkkzkx8SPJxAgZoyGVtVPtIctmXmQas66nM7G4c7G9r2vlx3HPIqLTyiNxDslfbz4bDPhI3jdo8NFxvk+Ze1PJIykpGhN0gTLbMeV+vWFSPmbOWuF3nDit/SANSd7jwH7SJwxzL3yF7cyfkFZ+jvfkxZcJjCVAAEUj6ZQQCqtf5tiMrdxHS1R9p7Mx3ngz4geZHzCXS1VupJ3LV6zSskUIRQhFCEUIRQhFCEUIRQhFCEUIRQhZhv9voJL4bDMMh7MkoOjdCin6Pe3X3XqPJJfILXbH2OY7VE4z1A4cyOPAJK2ns6XDSZJAAbBlIs0br0ZSRZl8qYezLCfvvC0EFRHUx4mHLQ7iDwO8FT8ft3iwrCUvdVuV07YNwAtrEctPh0qop9mmKczA7zYHPLt1uo8NH0chkB3nXh2pkUf8JwJJ0xuJHnEv/xv5seoFXv+m3mVUH/qtXb/ALUfmfr5DmVn1MrTooQtT9FGw8kbYpx2pOzH4IDqf3mHwUd9SIW71jvaKtxyCnbo3M9v0HxKf6fWaRQhc8RArqyOAyspVgeRBFiD5Upri1wc3ULhAIsV+dt7932wWJaI3Ke1Gx+ch5eY5HxHcRW7oqttTEHjXeOB+9FQ1EJifbduVLUtMKx3f2zJhJ1miPaXQg8nU81PgfuIB6UxU07KiMxv/bmnIZTG7EE474bDjxkP/EsCLq1ziIh7SMPaa3ePnDr7Q5k1VUNU+nk/CVH/AInjw+ngpk8TZW9LH3qm3c26h4UOJihk4VxhnlZljjZmB9aQbNEDrYqbHS4HKVVUrhifE4i/vAWubcOB7/NNQzA2a4A20v8ANWOK3cknYnFShsbNaQWdTFBAvtTSMLrkI0VRpy15gMMrGRC0LbRty0zc46ADW/ElOmAvzeesfIcV23V33nwGSHFK8mHZQ0bWOcRn2WTNYtGbaA2IHLlakVmzYqq8kJAcNeF+Btofvmuw1LorNfpuWt7L2pDiIxJBIsiHqDyPcRzU+B1rMTQSQuwyCxVmx7Xi7SplNJSKEIoQihCKEIoQihCKEKNj8fHCueRgo18SbC9gBqxsOQHSuEgap2GCSZ2FgufvfoO9ZdvHvZPj7xYZHTD3Cs1jchja8jC4jTw7ufdUZ8hdkFsKLZcFDaSdwL9QOzgDqfscV1g2PDBDiGiVZZI1Y3xUcbRzLFfiGFb5lUE+1qDoL9xYC9vNIfVyzyxtkJa11vcJBaXe7iOhJ4ajM2UvF4nDzYRDL8nXCiAEGNrTxYn5yRoSdPq8uZJtXci3O1vmmI454alwjxGTFbMdVzNxJy8e6ygbq7IjwkQ2hjBa1uBGfaZiNGt3noOgux5XAxuEYnKTtCrfVyfgqX/yPAbx2ceOg5qm2tqyYmZppD2m5Doqjko8B+JJ6005xcblXNLTMpohEzQeZ4qDXFJVxursJsZiFiFwg7UjD5qDn5nkPffoaUxuI2UHaNa2kgMh10A4n6an6rd4YlRVVQAqgAAcgALADyqavOXOL3FzjcnMr7oSUUIRQhLu++7K47DlNBKl2iY9G6qfqtax8j0qds+tNLLi/pOo++CYqIRK22/cvz/isO0bsjqVdSQynmCOYrcMe17Q5puCqFzS02K5UpcV3unvNLgZs8faRrCSMnsuPyYdD+VxUOtomVTMLtdx4J+Cd0TrjRM28W6sWLiON2Z2lOssAHbRuZyr0P1PNbggVX0tc+nf+Hq8judx7/n4qTLTtlb0kXgqDA7XihyREySYeQRNiVyhZGZA3qQxOsQOXS462tU2SnfJd+QcLhpvlY77cdU02VrLN3ZX9OxMm2scXhxpfEx4tZbHDww3bgorXErLl9QESwPeb376gU8QbJFhYWEe845XNtAf6rn6KRI4lrrnFfQDd6JU2cuJwsK42KXhB5DGtj2pMouTltlZAdDfrVlKYZ5DTvbewueXfqD2blEYJI29IDZO+wvS0RZcXFf/ABIvzQn7wfKqio2Dvhd3H1+nepke0Bo8J62Vvbg8RbhYiO5+axyv/C1ifKqaagqIffYe3UeIU1k8b9CruoadRQhFCEUIVPtPenCQX4k8dx81Tmf+FbkUgvaN6nQbNqp/cYbcTkPEpQ2h6RpJW4WBw7M55Mwu3vCL+JOnUU2ZScmhXcPs/HE3pKuQADh6n5DsKpcA06SyY3GviA+GaPsWGduISLWNlWM2I0Fjc21FN53xO3KwmED420lK1tn3z3dXPdmXdum9WOJlw6CKJo1GDlDzRu08kSlHKl42SMHiOvJRfllFdNsuHaojGzvL5A68rbNIDWuNxexBccgd/O6WNrbxyyh41b1RORTkUTPEGPDR2Au1hbTr1vSC5W9Ps+KO0jh1tTmcIcR1iBoPuyvthbtxYSMYzaIsB/dwEdtj0zDqfq9ObW1s41gb1nKuq9oS1T/wtFn/AHO3DsPz36BLu8u8EuMl4kmii4RAeyg/Nj1P5ACm3vLirSgoI6OPAzM7zx+nAKopKnLphsO0jqiKWdiAqjmSaEh72xtL3mwGpW5bobvLg4AmhkazSN3t3D6o5DzPU1MYzCF57tKvdWTYv6Rk0cvU7/orylquRQhFCEUIRQhIvpH3J+Vrx4ABiFGo5CVR0P1h0PkehFzsvaX4c9HJ7h8vpx8e2HVU3SDE3VYm6kEggggkEEWII5gjoa1wIIuFSkEGxXldQrLYO3JsHLxYGyn5wOqOO5h1H3joRUeppo6hmCQeo7E7FM6M3anl4MFtkZoyMLj7aqfYlP8Am947Q6ggCqYOqdnZO68fHh6fDgVOIiqcxk5U+z9knAy5MTJPgsRn9ViUAfDsul1YDnyvz6jMBapck4qmYog2Ru9pycOf33FNRx9EbOJadx3Kt3122MXiTw7CGPsRDQLa+r9AMzdrppbup+hp/wAPDd3vHM7+7jlomqiTpZLDTQKQ27SDCiYuDkVy/C7YftG1jyFuRNjy8KyrfamY7VNC2MgOLQ3pOphy62Wrr/0jIknXMK2OyoxSiYuvYG+HO+eWe62/VLWHw7SMqIpZ2IVVHMk8hW3c9rAXONgFQtaXGwTxjNmTYcw4LDSlJBC+IlmWV1U2D3RSvJFyEctW10qnZNHKHVErbi4aG2HLPPeb9wVg5j22jYc7XJuoy7Q2okef5U+X5MuJN3uREzFR7Q53HKnOioXOw9GPew6bxnuSb1AHvbrq2lO0/WCXGCJY2VCzzBFZ2QOEUqupykHoKwry7E7PevS4vy7AwshxFwvYNubA2JIJ4qO+7uJllaLEYq+SaOOTNI7gcRM6sMxAN9FA07RpGEk2JT4r6eKMSQxatLhYAe6bEZX7TyXzNusg40arillWAyxrKirmKMOIoykhzlItY6X69OYUpu03nA9xYWl2FxaSbXHVOdrZ638lYIsUOHjaQHDfKsLwWkVDmSSJ75mUdq0q2Jt0A770rQcLj78VFJklnc1n6nRvxAE5EOGgJy6h0VdjN5DCsEWHl4wjjkSR5EOSUO2YJlfUqgFgT3m2mlcL7WspUWzhK58kzcOIggA5tsLXuMru3+qr8NhMXtGUlQZDyJ9mKMaC30UFgNBqbcjSQHPKlPlpdnxZmw8Sfme05diaFiweydXIxONtoo9mM/fk95ux6AA051Y+ZVOXVe1cm/pxeZ9fhxuk3bO15cVIZJmzHoBoqjuUdB9563ppzi43KvqWkipmYIhYeZ7fvsUCuKSvUUkgAEkkAAC5JPIAdTQuEgC5Wv7g7ofJV40wBxDDlzESn5o+sep8h1JlRx4czqsPtjav4l3RRe4P/Y8ezh4nk5U6qJFCEUIRQhFCEUIRQhIu/wDuEuLvPBZMQBqOSy26HububyPQi52btQ0/6cmbPh9OXhzh1NKJOs3X4rFsTh2jdkdSrqbMrCxB8RWtY9r2hzTcFUzmlpsVzpS4gG2o5jl4UIBsnXYnpDkVODjI1xcB0OexkA950f8Ae18aqKjZLHO6SA4HctPp3eCmxVpAwyC4Vgd1tnY7tYDE8GU/8iW/PuAJzeYLimPx1XS5VLMQ/uH3bxsU5+HhmzjNjwVLtbdjaWGVVMchSPMFaEll7RuxOXtD94DkKchfs2d75DbE+18QH9IsNcstRbeSVx4qmNa0XsL2tz1VDsrakmGdnisJMjJmI7SZtCV+i1tL+Jq0mgZM0B+mR7e3iFDY90ZuNUz7u7yQiB1xEYLRYOSGNhIyvIrvrGNCAbMe1rbLpzNV1VRyGQGN2RcHHK4Fhr9FLhqG4CHDQW7VJneT5PihLHwmi2ZhIrFg2ZeILPpoM1726UhoZ0sZYbgyPd5adycJOF1xawC77d20rPNFi8NKFd4plUOqyKwhRNTYgqyr7x7+WIlIxuBG9ek7PpHCGOWnkFwC0mxIIxE8jcE9/wAe28OJLSYgKIgmIweGnOd7C0YUgJ9NjyA661x2p52RRRhrIy4m7HvZkL+9x4Dml7FbfldosmSHhZuEsAKZS57VtSbt3Xt4UjEctytI6GJjX4ruxWxF2d7abgMlNwW6uOxTlzG925yTErf35u0fIGuhjnKPLtOipW4A4Zbm5/DLzV1+zmAwWuNxHGkH/Jjv8CAc3mSopeBrfeKgfmFdWZUseFv9x+7eFyoW2N+pHThYVBhoRoAlhIR7xon7uvjSTKdBkpFNsSNrukqD0j+en178uSUTTaukULq6YeBpGVEUs7GyqBck0JD3tY0uebAala5uRuUuFtNNZsQRoOaxA9B3t3t5DqTKjjw5nVYnau2DU/pRZM83fTgO88nKnVRIoQihCKEIoQihCKEIoQihCXd7dz4McvbGSYCyyqO0PBh85fA+NiL1PotoS0pyzbvH3omJqdsoz14rE95d2MRgntMnZJssi6xt7j0PgbH8a11JWxVLbsOe8bwqaanfEc9FTVLTKKEIoQmHZO+2Nw9gk7Mo+bJ2193a1A9xFQZtm003vMseIy+CkMq5Wb1f/wDiQkwAxmAgm+sLXHuDK39QqD+Tujzglc375W+CkfjWu99oKP8AimwpT28JPEe9ScvwWT8qOg2oz3ZAfvmPmu9JSuObbL7RNhWYLiMVGrWzKOLZrG4BHDN7HXWuX2pcEsaSNNPVd/lbWDiFKMOxBqZcS/vEn+gVjH4MRuvR2O2xhAa1oH/j6leHaexo/Zws8pA0LEldOlnk/Kk3jG5K/DbXf70rW9n0b817/wCICxAjCYKCHxNvvChf6qOlt7oR+ROlN6iZzvviSfgqPae92MnuHnYL9GPsL7tNT5k0kyOO9WFPsqkgzawE8Tn8cvAKjApCsUUIRQhW27+7s+Ma0S9kGzSNoi+fU+A193OlNYXaKDW7QgpG3kOe4DU+naVr27G6sODXsDPKRZpWHaPgPor4DwvepTGBqxFftOasd1sm7hu+p5+FlfUtVyKEIoQihCKEIoQihCKEIoQihCKELlicOsilHVXRhYqwBUjuIPOlNe5hxNNiuEAixWcby+ipHu+Dfhn/AKTklD9ltSvuN/Kr+k265vVnF+Y18N/koE1ADmzJZntjYk+FbLPE8Z6Ejsn3MOyfI1oIKmKcXjcD98NVWyQvj94KBT6bRQhFCEUIRQhWpryp/vHtK95j9wdgRSUtFCEUIRQhTtlbInxLZYI2fvIHZHvY6D410NJ0Ueoq4acXlcB8fDVaFu96NEWz4tuIf+mlwnmebfcPfT7YeKy9b7RPd1acWHE69w0Hn3J+ghVFCooVVFgqgBQO4AcqfAss297nuLnG5O8rpQkooQihCKEIoQihCKEIoQihCKEIoQihCKEIoQuc8KupV1VlOhVgCpHiDzrrXFpu02K4QDkUobY9GeCmuUVoG/wz2f4TcAfZtVrBtmpjyccQ5+vrdRZKOJ3JJu0vRNiU1hlilHjdG+Go+8VbRbehd77SPP0+CiP2e4e6bpaxu5mOi9rCyn7AD/0E1Pj2jSv0kHfl8bKM6llb/SqjEYSSP+8R0+0pH4ipTZGP90g9hTTmObqFwDDvpyyTYq1LjvHxrymT3z2le9Rg4B2BdoMM7+wjv9lS34Ck2XHyMZ77gO0gK1wm6eNk9nDSj7YCf1kUoMcdyhSbUo4/ekHdn8Lq/wBn+jHEN/eyxRjuW7t/lH3mnBCd6rZvaSnb/ptLu3IfM+SbNlejzBxWLq0zf4h7P8IsD53pwRNCpajb1XLk0ho5epz8LJqiiVQFUBVHIAWA9wFOqnc4uN3G5VFtzeJoGcCEOFidlJcrndY3fh3yFVJyqO0wPauAQNRJUvY22hiGkCqQqrGwYn2s4a+nTKylT4qe6hCtaEIoQihCKEIoQihCKEIoQihCKEIoQihCKEIoQihCKEIoQihC8blQEJf2lz8jU6JMuXfA86rt6tJPdCuRS1BK9oQihCKEIoQs33x//ZH/APjf/wAnGUITDuf7c3vf/wBZjqEJnoQihCKEIoQihCKEL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-152399" y="-962025"/>
            <a:ext cx="41148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86" y="2133600"/>
            <a:ext cx="4365625" cy="438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8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Objectives: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8600" y="1586346"/>
            <a:ext cx="2743200" cy="236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5564" y="2514600"/>
            <a:ext cx="7349836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Baskerville Old Face" pitchFamily="18" charset="0"/>
              </a:rPr>
              <a:t>Review the 6 pillars of Character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Baskerville Old Face" pitchFamily="18" charset="0"/>
              </a:rPr>
              <a:t>Identify what strategies you already use to infuse Character Counts into your classroom environment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Baskerville Old Face" pitchFamily="18" charset="0"/>
              </a:rPr>
              <a:t>Name three new ways you can weave Character Counts pillars/concepts into your classroom environment or academic content next year. </a:t>
            </a:r>
          </a:p>
          <a:p>
            <a:pPr marL="342900" indent="-342900">
              <a:buAutoNum type="arabicPeriod"/>
            </a:pPr>
            <a:endParaRPr lang="en-US" sz="28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5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Appointment Clock (CC pg. 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Baskerville Old Face" pitchFamily="18" charset="0"/>
              </a:rPr>
              <a:t>Time: 2 minutes</a:t>
            </a:r>
          </a:p>
          <a:p>
            <a:r>
              <a:rPr lang="en-US" dirty="0" smtClean="0">
                <a:latin typeface="Baskerville Old Face" pitchFamily="18" charset="0"/>
              </a:rPr>
              <a:t>Make an appointment with someone in the room for each appointment time (12, 3, 6, &amp; 9)</a:t>
            </a:r>
          </a:p>
          <a:p>
            <a:r>
              <a:rPr lang="en-US" dirty="0" smtClean="0">
                <a:latin typeface="Baskerville Old Face" pitchFamily="18" charset="0"/>
              </a:rPr>
              <a:t>Write their name in the line provided.</a:t>
            </a:r>
          </a:p>
          <a:p>
            <a:r>
              <a:rPr lang="en-US" dirty="0" smtClean="0">
                <a:latin typeface="Baskerville Old Face" pitchFamily="18" charset="0"/>
              </a:rPr>
              <a:t>CC activity meant to promote socialization and a great movement break! 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1026" name="Picture 2" descr="https://upload.wikimedia.org/wikipedia/commons/thumb/0/02/Analogue_clock_face.svg/1000px-Analogue_clock_face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0862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1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6 Pillars </a:t>
            </a:r>
            <a:endParaRPr lang="en-US" dirty="0"/>
          </a:p>
        </p:txBody>
      </p:sp>
      <p:pic>
        <p:nvPicPr>
          <p:cNvPr id="2050" name="Picture 2" descr="http://brotherword.org/wp-content/uploads/2015/09/BrotherWord-6-Pillars-of-Charac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76400"/>
            <a:ext cx="89122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6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 your partner, discuss which pillars of character you touch upon often in classroom lessons/discussions  (2 minutes)</a:t>
            </a:r>
          </a:p>
          <a:p>
            <a:r>
              <a:rPr lang="en-US" dirty="0" smtClean="0"/>
              <a:t>Volunteers to share?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With your partner, talk about which pillars of character you feel you haven’t talked about as much as a part of social norming or classroom curriculum.  (2 minutes)</a:t>
            </a:r>
          </a:p>
          <a:p>
            <a:r>
              <a:rPr lang="en-US" dirty="0" smtClean="0"/>
              <a:t>Volunteers to share?</a:t>
            </a:r>
          </a:p>
        </p:txBody>
      </p:sp>
      <p:sp>
        <p:nvSpPr>
          <p:cNvPr id="5" name="AutoShape 2" descr="data:image/jpeg;base64,/9j/4AAQSkZJRgABAQAAAQABAAD/2wCEAAkGBxQTEhUUExQUFhQXFRcaGBgYFhoeFRgaGxkYHhwZHh8gHCgiGx4mHRgdIjEiJSkrLi4uGCA1ODMsNygtLisBCgoKDg0OGxAQGywkICY1LCwsLy8sLDQ0LzQsLCw0LDQ0LCwsLCwsNCwvLCwvLDAsLCwsLC8sLCwsLC80LCwsLP/AABEIAOEA4AMBEQACEQEDEQH/xAAcAAACAwEBAQEAAAAAAAAAAAAABgQFBwMBAgj/xABKEAACAQIDBQQFCQUGBAYDAAABAgMAEQQSIQUGEzFBIlFhgQcjMnGRFEJSYnKhscHRFoKSorIkM2PC0uEVQ1OTF7O0w+LwNDV0/8QAGwEAAQUBAQAAAAAAAAAAAAAAAAIDBAUGAQf/xABAEQABAwIDBAcGBAUDBQEBAAABAAIDBBESITEFQVFhEyJxgZGh0QYyscHh8BQVI/EWJEJSYjNy0iVDgqLC4jT/2gAMAwEAAhEDEQA/ANxoQihCKEIoQihCKEIoQihCKEJS296Q8HhXMZLyupsyxAHKe4kkC/gCSKs6bZNRO3FYAc/u6jSVccZsc+xVe3d+5mwsGIwMWYSSSIyuhaRWXlojW1AJ66EVJp9lxiZ8VQ61gCLGwN+0JuSpcWB0YvdJTb3bVxEwgWVlkZiojVUjIYXuLkAg6dTVv+X0MMfSFtxrfM/fgof4id7sI1XbfM43DQ4RJ5phKUmzWmY5vWXBJB1ID28hSKAU00kjo2i2Vshw+iVUGSNjQSb571a7D3Bmf5PiXxi2JilUHMTa6uBqw1qNUbVjbjibHxbu7OCdjpXHC8u4FVe/AeXbLwxuULvBGCCdMyR66d2apOz8Mezw9wvYOPgSmajE6owg20C5bSxeO2RilVsQ0gyh8pdmjdCSLFW9k9ki41HQ0qKOl2hCSGW3aC4PaO1D3S08gBddadvRvlFhFXsmSV1DKl7WB+cx6DyJNqxUr8BtvWs2bsqSt617NG/5BKOH9KkubtwRFe5WYN8TcH4CmenKvX+zMWHqvN+YFvktJ2Tj1nhSZAwV1DAMLML99SGm4uspUQOgldE7UZZKXXUyihCKEIoQihCKEIoQihCKEIoQihCKEIoQihCKELnPMqKWdlVVFyzEBQO8k6AUprS42aLlcJAFylbDekTBPiRArmx0EpFoi1/ZudfMi3jVi/ZFS2LpCO7f9+ajirjL8IKnb+bSbD4CeVCQ4UKpHMF2VMw8Rmv5Uzs6Fs1SxjtNfAX+SXUPLIy4LO/RTupBiVknnUSBHCKh9m9gSxHXmAAdOfPS17tmulhLY4za+ZKgUUDXgvdmtV2VseHDBhAgjV2zFVvlzWAuByGgHLurNzVEkxBkNyMlZMY1nuhY3vl/ZttcTkomhl8uwW+8NWrof19n4N9nD42+Sqp+pU37Cr704xf/AIjdBxgfPhEfgahez7v9Qf7fmntojJp7VT7v7l4fJBiZNoQRHsSZGVQQQQbEmUdRztUqp2jLifC2EnUXz9E3FTNsHl/P7zUPb6yy7Zl+Tm03FJjI+lHHcW8exanqYsjoG9J7ts+8/VIlDnVBw6rrubgBtTGE4yd2dVDZCNZFU6re9lAuLqBqGNramk10poYP0GAA7+HPn2op29PJeQ5hS54Ri9sNHL7LYlkI+pHcBfC4S3nWCPWkzXqzHfhNlh8eoaD3utn3XWu4nZkLxcFo0MVrZMoCgeFuVuhHKpRaCLLEsqZWSdK1xxcfvVIm9u9hwYTBYSwaJEVpCAStlFlA5FrWJJBGvLuYfJh6rVotm7LFYTVVOjiSBpfPM9nD7vUlttRpxyZ8oGYglGIHeY+YHlceFJ/UGam22PI7oQG303j/ANvqnTcfewY1GVwFmQAsB7LKfnL3a6EdNO+no5MWuqodrbLNG4Fpuw6cuRTRTip0UIRQhFCEUIRQhFCEUIRQhFCEUIRQhRMZtOGIgSzRRluQd1Un3XOtOxwySC7Gk9gKS57W6myj7y4XjYPERjXPDIF9+U5T8bUukf0c7HHcR8VyRuJhCxfdHdpcfh50Sy4iJldCfZdXBBQ+4pcHpm8a1tbWGklY52bXZHlbf5+SqIIBKwgahT9k70MYZdm48lVIMaytq0LqeyH+kgYDXpbu1VmaiAkbV02upA3jlzI8e3Vcc5IMMvZdQd2t4Z9kzyRyR5la2eMta9r5XRrEEEHmNGFvCz1XSRV8Yc11iND8iPuyRFK+mcQ4ZJkw3pBnxmNwyQQssayguinMzKQVZmNgAqhibcrgG/K1e/ZMVPTvdI65tkeG/LmbKQ2rdJI0NGSsvSLuPPjcSkkBjA4QRi7EC4ZiOSknRvuqPsvacVNEWSX1uLdnaOCcqaZ0rw5qmb77IixUEEc+MggeKxZmKkE5bMAC69daa2fUSQSPdHGXA6ePYUuojbI0BzgEnJudswe3tSNvsZB/marU7QrT7sB77+gUUU0I1er/AGXsvZ0WNGMG0EZg7tlZkAu6sOelrZvuqlm2wXwGnIA0Hgforluw6pr+kEbj3cUPufG+NOLwWOhVuJxAgAcAn2hdZNVYk6W5MRT8e2GGn6CVuLK17+G7cosuy5o5OkILe1pXzv3ulMJ/leFVmJIZlT20dbdtRza9gbDW/v0zskZvdq2WyNqwmH8NUEDcCdCDuPD4WXTd3ebaM+IhgkTIua8j8BlbKoLEEnsjNa2gHPS1DXvJASa3Z1BBA+Vjrm2QxAjPLK2Ztrqeao8KgXbZE/L5VIe1yuczRfeUt5Ukf6masZHF2yLw/wBg05WDvnda/isQsaM7kKiglieQAqSTbNYeON0jgxguTosi9Gj/ANvZ17EYilZr6BUJWwPdbT4VGi95bbbo/kg05uu0DmbFWce++Jn2gq4UBomIRY2FgyjUyE2uptc36ADQmldI4uyUQ7Gp4KImoNnDMkbjuHA+u9afUhZFFCEUIRQhFCEUIRQhFCEUIRQhJ/pH3qlwMS8KMlpLgSkXjQjw6tbUA6aE62Iq12XQsqnnGchu3n6cVFqpzE3IarN8HupLjMJNj2xKM652ZWuXOQXIZiRkNhcCxFsuo6X8lcymnbTBhAyse3gN/PvVe2ndKwyl2advQzjJHwsiPcxxyARk9AVuyDwGh/eqn27GxszXN1Iz9fvgplC5zoyDuWebKwGIGNlwWGlMTO8kROYqCsZY2JGvJenPl1q9mli/DtqJW3AAOnH91BY1/SmNhsnqT0SRcDKszce4PEI9XbquQHQeN73HdpVMNvv6W5b1eG/xUw0DcNr58V1+U7PwkK4Ns20JEzERiNZSpt2gulo1FibXJAvScFXUSGcfpA77kX+Z8M0vFFG3AesfFKy+kB8wjwkWGwMTsoLrGGZQTYudADYa+zerL8qbbHM50hG6/l9lRfxhvhYA0KombHYyR0SSfErnK5gW4Jtex1siAgX1tUpopaZgcWtYbX3X9Smj00jiASfgqfH7NkgkMUqGOQWurWHPkb8reN7VJjnZIzGw3HL017tUw+NzXYXaq1O60whEhCg5je7plCZQQ97253+IrNM9raJ1caUEkWFrMffHc3bhw30sdLaqzOyJhB0hsDfPMWtbI3v2q93HZGlaKSCCRMkshZ47uMqaANfRbgaW6msyf9R1xvK9L2iHtp2SMe5p6rbA5Z8uKgtsyTFIcTHDBHGCUIVlRcyrmJAdu49D08KbLSRdTBUx0r+ge9zna5gk2Jt/SPkuUWPxeFcosk8TLa6ZjYAgEXXVbWI5jrXLualugpaluIta4HfYfHVMey/SXiUsJlSZe/2H+IGX+UUsTOGqq6j2dp35xEtPiPPPzUrbD4LapDxSjD4q2XLKLLIOgJFwT3EEm3MHS3XYX8imaYVmywWyNxx63bqPn23y58Y0m5G05LRySgxi1s+IdoxblZbH8K50bzknW7Z2bH12Ns7k0A+P1XLenCrs6AYSNs0s4zzyciUBIVAOik5vge/QeMAsl7PldtCY1LxZrMmDmdT26fYTb6Nt2/k8PHkHrpVBFxqkZsQvvPM+Q6U7EywuqXbm0Onl6Fnut8zx7tB470tb8b0ST4lIcIzARvZSh1kl5ad4F8o6G55i1NSPJNgrXZOzY4acy1AHWGd9zfrr4LS8C7pDGMRIhlIVWbRVZz0Hjfu59w5VJGQzWTmDHyuMLThzIGth9/uptdTCKEIoQihCKEIoQihCXN4N9sLg5khmZszC7ZVzCMdM1jfXoACfDUVPptmz1EZewZc9/YmJKlkbg1ylTHC7Rw7xh0ljYWOVhmU9D3qwOuoptvT0cocQWkcd/qEo4JmkXuFhu2Nnz4GaTCySOsblcxS+WWME5Xy3Ga2vZvzuL9a2MEsVVG2ZoBIva+47xf5qmkY6FxYTkVfYXYm1MIEfByNLC9ijQtmjOa1iY2Gh7yVsOpqE+poagls4s4a4sjlzHr3J8RTx5xm4+9yYPkuH2c/y3aDh8c5zrFFyUkWNhfUnW7N2ddPGDjlrG/h6YWjGRJ+/ADPipGFkJ6ST3uSTt5t+MVjSUBMcRv6qMnUfWPN9Omg8KtaTZkFMMWruJ+XD481DmqpJchkFz2Ps2bDLBjluSGEiRokjFo1bK5LBciAi4sTexpU80c5fTHsJJGu7K9z4LsUTmWk8leY7ZmFaabBRwRqJIONhZ8xzuxXiKL3sIyMyAW+Z1JqHHNOI21DnE2OF7dwF7dt9D3p5zIy4xgai4KkLiYsV8qUy5VxOAgxEpjsxjkgIDqUBFzYAldCRTeCSDozhvge5ovlcO0z+e5Lu1+IX1AJ5WSlvXtOKVoFiLOsGHSLiOuVpMpY3tc2XWwB1q0o4Xxh5eLFxLrDddQqh7XWDdwso67bkMXAAUxZMuW19b3z355s2vd4VB/IaUVf4036XFixX3WthtpbDkd++6kfj5ei6GwwWtb59t8+Csdj7U+TNI2S5eGSMXOXLnAGbkb2ty699YZ7rPd3r16Sm/EQxtvaxa7je25eybTRsPhoMpKxSSPJqLPnZSLd1lBGvfSScgEttM5s0st83AAcrA/PNNJxELz4mWPERyy4wcKNGzplViudZCR2eygQEcydOdLNrkjeqcRzMiijfGWti6ziLG5F7Ecczc8N6lYnZ8bYuEywRpCI5J2XII5YVjtdZAvZdAyjKbXIY66a9tmLjmmWTyNpniOQl1wwG+IOLt4vmDY58LacFjbmzjI4mhDMuIWWYLkAMaK7A5rEqAAOflz5tkXz4q4pKgRsMUlgWYW3ve5IFrb123c31xGFsubixD/luToPqtqV92o8K62QtTddsenqutbC7iPmN/wAeaYd5YI9rRrPhDeeJcskLaSFL306GxJsRocx1vpTjrSZjVVdC+TZTzDUjqONw4aX+viLcFT4jfzFDDnDMAjgZDIQVlC2tax5Nb533X1pHSutZT2bEpTP+IbmNbZEeO8cv2VhungY8BF8uxYs7AjDxW9YdNWAPIkG3gOfOlMAYMR7lF2jNJXyfhKbMD33buy/LzPYlrePeCbFvxZCQinsKt8kfXQ9WtqTz9wsKbc4u1VtQ0MNIzo2anUnU/Tktr2AZDhoDKSZDEhcnnmKgm/jUtt8IusBWBgqHiMdW5t2XVhSlGRQhFCEUIRQhFCFhW9+y1wm0mOJVpcPMxe5Jz5GOtm+mh5DqAL6NWyopzUUg6I4XNy5XHLgfvRU87BHN18wfvyXzvdu6uzzFNhsWSJBeOxKzBCL58y6FeWvZ58jrXaKrdV4o5Y9NeF+Fjv8AFcnhENnMdqvePjtotHg5480o7SSSIUkiQ2uzGwzRkd4uTlsb2ow01GDPG6w0IBuCeHb8M128sxEbxnx4Jm2rvDFsfDjBYVzNiBcszG6xluZtyB6hBy5m5ParoaR+0ZfxEwwt3Ab7fevcOT8kzaZnRszKQcBs6bGvJK8qixXiSysfac2RRYFmY2sFA6dKu5Jo6ZrWNbxsBy1PAAbyVBZG+YlxKZMNFLgsPiFg4aY3DSq0zoc/FgubZc3IK5AZQF0AvrpVe9zKmVhkuY3g4QcrO7uI0OfJSmgxMIb7w15hcjvekUxfCrOxks6xcaRYIpnBzpwgLSjOc3MXvbpqv8vc+PDMQLZE4RcgaHFuyyXPxQB6lzfnoexdNlej7HYtYziG4MaIETiC8gQagBBawuToxBpM21qWnJ6IYiTc20v2+l0MpJZLF5snjYno2wuHOYtNI9iCTIUFjzFkI0PUEm9U9RtieXIAAdl/jf5KZHRxs4phwWwMLF/d4eFPERrf42uagSVU8nvvJ7yn2xsboArEC3KmEtBF6EXUDGbDw0v95BC3iY1v8bXpJaDuUmKsqIvce4d5S7tL0b4SQHh54T9Vsy/Br6eAIpBhaVaQe0NXH79nDmLeYt53SltPcfG4ZZOC3Gjdcr8PRyo1sUOpGnJSTTRjcNFdQbZo6kt6UYXA3F9L9vqAo2yN6MijDzKywpBLGyoLSyM2YAMSOzbO1gdAddTauB+4p6p2bjcZojd5c1wJ0AFtBvvYduim4lcNKMGskL3xAtGICFSBC+UAdkmV76tm8Tpe1dNsr71HjNREZnMeOp72LMuNr8eqNzbJXlhlw0rMjMDFM8YlUEKXQkEA8tRrl7j1ps3aVcNdFUxhrgDiaHYTwP3rxWl7nb2xYwiOdI1xQHZYqLPbqvc3evmOtpDJA7I6rJbT2VJSAviJMZ1F9O3iOfjzX5N08bjMa/yokKp7UvzMnMLEPd06a5rnmjo3OOatG7Uo6Skb0AzOjd995d957stOG9+zY/luGwMK2jUIpA55pW7bE9TkCknwrj2jEGhObNqH/hJKuU3cbnuaMh43Vxvpv7lvBg2Fxo0osQPqp0J+ty7u8Kkl3NUDZew8X6tSOxvzPp483LdzaLywpx1Ec+QF47jMAb5WK81zWvY8tR0p5huM9VRV1OyKU9EbsvYHdzF9DbiNdVa0pQ0UIRQhFCFjuO3+x+FxsvGjIjZtIJBayDQFXF9bDUjMtya1UeyqWenbgdn/AHDjzH7FVb6uWOQ4hlwV5trG4XbWEKwtbFRgvHG9hJcDtKNbMGGlwbA5SbWqHBHNs2e8g6hyJGn0t62T0jmVMdm6pQ9GWChnxqriWLNGl4o29liuuU36KLsF9/dY2m1pJIqcmIanMjn66XUSjaHSdc6aJ79Ie+Bw9sNhbti5AB2RcxhuVgObnoPPuvTbM2eJf1pcmDz+g3+HFTamowdRvvFZng9mRSEzZMS8MKKcULpxuIQ+YgXuIsy2LHUXPcbaGSZ7B0d2hzicGtrZW77btCoDYmu65vYa8b+ib5Md8njOI4aRYXEYTDlUSTLKJspU8AgE5lVjdiBzGvOqoRdM7orkva52ZFxb/LtOg8lLLgwY9GkD7CpMBsWfa0icKPgYWJBErMSwVQSSLmxkckknkOV7aXmSVMVAw4zie43O79go4jfUHIWaMlqm7W6WGwQ9Ul5LaytrIfP5o8BYVm6uvmqT1zlwGn171ZRQMjHVCvqhJ5FCEUIRQhFCEUIRQhFCFSbw7rYfFj1i2ktpIujjz+cPA3pDmBysKLac9IeocuB0+ncs32rhsfswcNZX+TsTldACuvMC4JiY9wIv0J1qO4OZluWqp5KHaRxlgxjUH6WxDu7lJ2dtYys2W0OzIEtIsgDcQNzDW1aZzexB05/a6D4BNT0oiaMXWqHnqkZWtw4NaOIz+HPeHZyJGcUYJY1MaJho1UoYrAWlmZSe1mJygm7aX8BwFr2SqKoe9/4cPDjcl5Jvi/xaDbK2thYZ25tW4G9/yleBMfXqND/1VHX7Q6jzHWzkUl8iqbbOyfwx6WL3D/6n04eB3Xz7eaSV9oYiyuJWlZFUA5ypGRQOvaS3Loe6mXXxFaagbE2hjuRhABJ3cT4HzCet0dzo8GnynFlOIouLkcOHz5FvHkOneXmRhublntpbWkq3dBTXwnLm76ct+/gkmDba4XaDz4d3kizm5a+aRGsWU5tTY8ideyCaZxYXXCv30bqmiEMwDXW3aAjTTLtA4my2vB4pZUWRDmR1DKe8GpYNxdYCWN0Tyx4sRkV2rqQihCU95N/IMHiUgkVmut5GXXh3tluOtxcnW4FtDerOl2XLURGRptwvv4qNLVMjcGlLfpR3mw82GiigMczSkMGADNGoPTqrsezbnYMKn7IopY5nPku0Ny7fUDXwUesma5ga3O6o9pejPFxRRzRESOFDOi6SI3PsG/at4WOmgNTYttQSPLH5DQHcRz4fBMuoXtAc05q42Gh2dhDipUL7QxbZYUYesuxFgRzuT2m5E3UHWolQRWT9Cw2iZmTuy+7DvKfjBhZjd7xSrik4M4ixM0YmMwllxUWd5oWsQYyRlGjWJC3sfcBVkw9JHjiacNrBpsARx37tL6qK7quwvIve5I1Cv95trOki4iQ8HFRqeBJFmkwmLhLXydbHtXN+fX5toVJA1zTE3rMPvA5OYba+n7qRNIWnEcju4EKNujutJtOX5RiBkwqkhEW4UgE+qjF+xGDe5HiBrcq5W1zKJnRR5vOp+Z4k/vzbhhdO7G/3VseGw6xoqIoVFFlVRYAdwFZR73PcXONyVagACwXWkrqKEIoQihCKEIoQihCKEIoQihC5YnDrIpR1DIwsVIuCK4RfVLY90bg5psRvWS707svs6ZcRAA8AcEBxmEba2DjqNey3fodbExnswZhbTZ+0WbQiMEps+1ssrjfbhzHy0+di5pY52V+LiMSjDESSEiDDRX1ZybAubdkDkBpoNeNF895Sqq0UjGluFjCCwDNz3chw48TrnpSYt+Bk4INhKzw4rIyPIFCggX0Kgn/7c0k5aKfGOnv0pzIAcy4IF78N5H3otM2Tt2OfDNjlgWTFxRlXVbB9NSATc5Tqw5nmNTpUgOBGK2aydTRSQVApHPIjcbgnT9xofHRIjy47a0th2lB5C6wReJPU/FudtKZ60hWjDaLZUdzkT3uP33DimuX0eYeLCScSUcXLfjOcqIRyAHIKeRvc6050QDc1St29US1LcDer/aMyfrw3K33D+TxQ8CLFLOwJYgEdm/PKvMLfXrqT30qOwFgVC2v08svTSRFg07e08U006qdccbi0ijaSRgqIpZieQApcbHSODWi5K44houUi4jCbM2zcxtkxIW5YKVlHL2gRaQchfXuBFXLZK3Z2ThdniO7h95KGWw1OmqQdtbrYzZsqzWDKjBkmVcyAg6FgQcp5c9L8iauoK6nrWGPQnIg693H7yUGSnkgdiGdlpe4O+xxwdZIsjxqGeRT6og8uZupNjpqLKdaz+0tmilILXXB0G/6/eSsKap6UZjRZ9tHfIS7VjxTXMEUgCL3R6gvb6Rvm8gOlXkWzjHROhHvOGfbw+XmoLqm84duC5z7mFpTJ8pgODZixxHFW+QnUFfa4ltLW511u0bMwYHdJphtv+Fvkg013YsQw8bqTsXYw2pjpMgaPApIzZRcKqsfZVeSM+W5ty17hdE9R+BphizkIt+/EDclMj/ESk/0j781teHgVFVEUKqgBVAsAByArIucXEucbkq2AAFgulJXUUIRQhFCEUIRQhFCEUIRQhFCEUIRQhc8RArqyOAysCGB5EHmDQRdKY9zHBzTYjRY3vDsk7OxNinFwznMqMzBHy3yq9vaKMb63uPebRHNwHkt3RVQ2hBcHDIMiQBcX1IvpiHgewKyeHEYnDSCa080iI8EMSqeAvNXLDSNSugW92Hje3czkcyogfBTztMXUa0kPc4nrHeLHNxB1NrDwvR7p7YfA4sGQMqk5JlIIIF+ZHep191++ksdhcrHaNI2upupmdWn746dtuCfd8t4zs4QLhoocjiRiMpC2GX2cpAucxN9aekfgtZZvZezxtEyOnc64sPG+t78FW+lqSTg4W9spLFwOWfKuXyHbrk17BS/ZxsfSy21yt2XN/klra+yDgYsFjIZSWdVfWws+UMALfNIJBB/Omy3CA4K1pqoVsk1LK3IXHde3jvH0W0YeXMqsPnKD8RepYzWCe3C4t4JI9MkzLgFC8nnQP7gHYfzKtXOwmtNSSdwNvIfAlQa4kRZLv6JUiGz0Mds5d+L9LMGNgf3MtvA+NI20X/iiHaZW7Let12iw9ELd65elPbsmEjgaGTLIzsChAKvHl7V1IN7HKL8+0e+l7HpWTueJG3FteB3Z+K5WSmNoLTmqPeLaSYbZEfCjjhlx6qziMWWxReIQLmylcq2Ggz1LpYXTVxxkubHkL9uXr3JqZ4ZB1RYuSVgt2ZJImkUq3ZBQKw7RzC4N+VhfQ9bUiu9qaSkq2U0l2m5xlwIsMJsQdDidaxF8r3RDsmWWIyNschax1N8/AKoXBuZBEFvIWCBRa5YmwHdzNq0bZmGPpAera9+SrTG4PwHXRfondTYS4LDJCtiRq7fTc+035DwArC1lU6plMh7uQV9DEI2BoXu1doyRvZFBXKDcqT39xrL7T2jVU0uGJgLbXvYnjwKtKamikZdxz7Qq/wDaKX6KfA/6qqf4jqv7W+B/5KV+XRcT5ei+k2/MeSIfcrfrSmbfrH5NY09gd6rhoIRqT4j0Xz+0Mv0U+B/1Un+I6r+1vgf+S7+XRcT5ei9XeCU6BUJ9zf6q632hq3GzWNJ7D6rh2fEMyT5eiDvBKOap8G/1UO9oatpsWtB7D6ro2fEd58vReftDL9FPgf8AVXB7R1R/pb4H/kj8ui4ny9F6+35RzVB71b9aU/2grGGzmNHaHeq4KCE6E+I9F5+0Mv0U+B/1Un+I6r+1vgf+S7+XRcT5ei+m2/KLEogvy7La/fSnbfrGgEsaAdMneq4KCE6E+I9F8/tDL9FPgf8AVSf4jqv7W+B/5Lv5dFxPl6L6/wCPzWvkS3fla340r8/rMOLA23GzrfFc/AQ3tc+I9F8/tDL9FPgf9VJ/iOq/tb4H/ku/l0XE+XousG25mI7CkXAJCt+tP0+26yVwAYCLgEgO9Uh9FC0e8fEeimbz7FXF4d4msG5o30XHI+7ofAmtW9uIWUagrHUk4kGmhHEb/pzWX7sY7hxyYVw6yLK8hjCFhMBEySYdwuo0Bs2oB16CorTlZa+vh6R7ahti0gC97YbuBa4X7cxqdN6474YJmyYlbGIxQKLuGnylDw5JgBoXCnXXl36UOzzS9mTNbigPvXcdLN1zDeTbq3wOEbaezVjUg4nCNZbn2kI0W/S4FgT1jpYGNtt4UKWUbNry8/6cmZ5Eeh8nKrxeB2niRHDNHLli0BkUIi9MzOQA1h1uT7ydUkPdkVLjm2bTYpY3C7uBuTyA3eScm3nwOEw8UDOuIaKNV9WoYEgAE3PZHLle9O42tFtVRDZtbVTPla3AHEnM28tfJTtzt8Fxrypw+GUClRmuWUkgnkLWNv4hSmSYio+09kuomNdixXvfLQ/fwUzeZsJMj4PETRo0iAhS6q41OVlvzIZfuqwpBPE4TxtJA5Zcx5qilwOGBx1WVS7qbTwEhbDcRlP/ADIDcOOmZOfXkQQL6E1pRXUVU20tgeDt3eqw088JuzyUnZO5GOx04kxpkRNMzSH1hUfMRea+YAF768qbm2lS0seCnsTutp2k70plNLK7FIq70n7REmNaNNI8OqxKByFhdvdqcv7gp/ZEJZThx1dmfl696arX3kwjQZKmwu3ZEjMIC8Io6lQLXLA9q/PN92lrUxU7ApZ6kVbr9KHNcHX0w/0gaYTnffc3vdORbRkjj6IWw2It2778U2+hzYvExD4hh2YRZe7iOCL+S3/iFc25U4IhENXa9g9T8F2giu4vO5bNWTVsihCTNrZeM+Xlfy5C/wB96872p0f4t/R6X+WfmtDTYuibi1V9u5l4WntXObv56fdWp2B0f4QYdbm/jl5Krr8XS56blTbey8Y5e4X9/Ws9tzo/xZwcr9v35qwosXRDEp26+Xt/S0+Hh5/lVn7N9HZ/93y+9e5Rto4urwXxvRlzJb2rG/u0t+dNe0nR42W97O/lb5pWzsWE30Ufd3Lxu1zynL79PyvUXYHR/iuvrY27ck7X4uiy71Z7y5eGL+1m07/Hy/2q59oej/DDF718vn3fRQ9n4ukNtN6otm5eKmb2b6/l5XrL7O6P8UzpNL/t5qzqMXRuw6po2xl4L5u7T39PvrbbV6P8I/Hwy7dypaXF0rcKT1568q8+bbEL6K/OmSd+xk6ZMvlavS/0eh3YLd1lnOvj5pIbmbV5o62I20WjGmadsFl4a5PZsLf/AHvr0qk6PoW9H7tsvv4rOTYsZxarvUhNrLfSJh2wmMjxkagiQNmUjslguVlPgyH7iajSjC64Ww2LIKuldSvPu2txte48D8gja+y0bPxpGijJiggynLBaPDmRHbOSZACcgN+vedOEDf2eSKape3D0TQ53We6+bus+xAtbCd+iqfRntPhY1VOizKUP2vaU/EW/erkRs5TdvU/S0hcNW5/I+vcmjZ2xtoSYnEpimY4aRJVN3BQ5vYMa37JHPkOWutOBrySDoqeasoY4InU4HSNLTpnlrc779p5Lrsn0YwJYzyPKe4dhPuOb+YV1sI3pNR7RzvyhaG+Z88vJNuz8DBB6uFI4za+VQAxGmp6nmNTTgAGQVJNNPN15CTzKw70m4vibRn6hMqD91Rf+YtW52THgpGc7nz9Fm6x15SqTZ2154P7maSPwVyF8xyPmKly08UvvtB7QmWSvZ7pWo+jXezFYgznEurxQxZi2QB7km2q2FrK3TurO7VoIIcHRCxcba5feYVnSTvffFoFn27CDE7QiMxX1kpdgbZWbtOEN9LMwC6/Sq8qyYaV3R7hYchpfuGagQ2kmGJN2H2HHOLYrZpw0jzpEhhZk0YOWcIbqwTKCW5EE25WNU6pfEbwzYwASb2Olsr5HPcNfFTBE1/vstnbL73J19G+yxBgIgCCZLyFhybOeyf4AtVO1ZzLUu5ZeGvndS6aPBGAmeq5PooQk7bR9e/vH4CvPtsm9bJ3fAK/pP9Fv3vV9u63qR4Fvxv8AnWp2C69G3kT8VWVw/WPcqbeFrzHwCj7r/nWc2869YRwA+F/mrChFoR3qduq2kg+z+f6VZ+zTurI3s+foo20hm09vyXxvU2sY8G++36U37SnrRjt+SVs0ZOPYo+7TeuPih/EfpUX2dNqo/wC0/EJ3aA/S71Z7zN6oeLj8DVx7QutSgcXD4FQ9ni8p7FQ7Ka00f2gPjpWY2W7DVxnnbxyVnUi8TuxNO1mtDJ9kj46Vt9puw0kh5HzVLTC8ze1JlechaFPubS/hXqeLK6zFs7JCry06rTp6wxuin6o/CvToDeNp5D4LNSCzyF0p1ISz6Rdn8XAym3aitKPDL7X8ham5RdqttiT9FWN4O6vjp52WN55ZAqXlkCDsrdmCDwGuUe6oT5GtHWIA5lbvDFGS6wF9TkL9p3rvNhZcNIr5W7BjcNY5bjK1r8tDp5UxT1cUwuwi9zlfPI/ZTbZIqhhZfW4tv3j4ZrSd+97Z8MYeAI8ksZYMyktcEcu0ByYd/OrKSQjRZTZGyoKkP6W92m1h+3IrP8fvTjJvbxElu5TkHwS1/OmC9x3rTQ7MpIvdjHfn8bqZ6O8Vk2hEf+pnRj1N1JH8wFdjPWUfbceOhfysR3H0ulXeCbPisQ30p5T8XavTaZuGFg5D4Lx2Y3kceagU+m1oG6Fo9jbRl6ueFf3qqj/zj8ao67r18LOGfn9FYU9m073ff3mqXcfZvFOIYYcYl44QUjY2QsXUG+ouQuYgdbd9ql7Qm6MMGPACczv09bJmlZe5tche7w4ucyRoMPNg5WVk1lmPEVyosA57K3FrLob68qKWOLA5xeHtyOjcrX4ant0SpXvxAWLT2lb5h4QiKi8lUKPcBYVinOLnFx3q5AsLLpSV1FCEl7UN5pPtGvOtpuvVyHmfJaGmFom9ivN2D6pvtn8FrS+zh/lnD/I/AKt2iP1B2eqpttNed/ePuAFZ7bBvWyd3wCsKQWhap26zdpx4D7if1q09mndeQch81G2kOq0r43nb1ij6g/E/pTPtG69Q1v8Aj8ylbOH6ZPP0UfYDevXxDfgf0qLsJ1q1o43+BTtaLwnu+Ks96W7CD6xPwH+9XXtI79Fg5/L6qHs4dZxVFgzaRD9dfxFZejNqiM/5D4qzlF43DkU0bfa0Dfu/1Cttts2on93xCpaIXmHf8Eo1gFfJ0MnqM3+Hf+WvSDJ/KdJ/jfyWdw/rYefzSXXm60Sdtnm8Uf2F/AV6VQm9NGf8W/ALOTi0ru0/FSKlJpc8TCHRkPJlKn3EWNcIulMeWODhqM1+eMI5ikUm90bWxsbqdRfxtbzqsnj6SNzMsxbP73L1CQCRhA3j4qXtja7YgLmGUqW0BOUg2sbd41F+t+nKotHQtpS7Cbg21159x8kzTUogJsb3t2pl3s9ZsvZ8vVRw7/uEH74qtH+4CqjZ36e0aiPj1vP/APSSKaWhU7YUuTFYdu6eI/zrf7q63UKNWNxU8jf8XfApelfMxY9ST8TXqoFhZeGuNzdfNdXFoGGXLu7Nb5+IF/8AuRj/ACiqN5vtVvIfI+qsW5UhVdsJFnGJnXAxzFPk4EMQlUqCHBdSjXBJUE8789LG8ioJiLIzKW3xZm3LI3HPJIis8OdgvpkLrk7mTaODVsPNh/WwDhyySubcX2gZO0FPKw07JpQAbSSEPDsnZgAbv8cklziZm3BGmvat9rEq6RQhFCEkY8+tk+234mvNa43qZP8Ac74laOH/AE29g+Cu91m7LjxB+I/2rS+zTv03t5jzH0VdtIdZpVLtFryyfbb8TWc2g7FVSH/I/FWMAtE3sCn7sN60j6h/FatPZx1qlw/xPxCi7RH6Q7fVc94mvMfBQPz/ADpr2gdertwASqAWh8Vw2O1pk9/4gio2yHWrI+35FO1QvC5WW9R1jH2v8tW/tMc4h/u+SibNGTj2fNUSNYg9xrMMdhcHcFZEXFk0byNaH3sPzP5VtvaB9qS3EgfE/JU2zxeXuStWHV0mov8A2S/+Fb7rVuy//pV/8LeVlSYf5rv+aVawiu057KPqY/sivR9mm9JH2BZ6pH6ru1S6mphFCFhE2FibHYiOVpVXjTBeEmd2bikBQPEX+AqHYYjdejNllbRxvjAJwtviNgBhzN0xS7k4dXSMvi87xu4OSPhrlDEh2FwDdbW11IpfRi9lVt2zUOY54DLAgam5vbQZX1UfFdrYEBPzZz98ko/zVz/thOR9XbTxxb8m+iSqaWgXSB7Op7mU/Ag0JDxdpHIqndbEjuNq9WBuLrwYixXldQtBgN93ZPq4gX/7ifqKo3ZbVHZ8irEf/wAhVLuiiLDip3+U2i4PZglKE5zILsQOQtz6edS60uMkcbcPWxe8L6W0TNNYNc83ytorDHoo2hs2VeMElOHYCeRnlFpyDctyXqOltetMRkmlnYbXGIdUAD3eXmnHj9WN2edte1bhWPVuihCKEJFxBu7H6x/GvMqk3meeZ+K0sYs0K53VOsg8F/P9a0Xsyc5B/t+ar9pDJp7fkqWdrsx72J++s5UOxSudxJ+KsWCzQFP3da0w8Qfwv+VWmwHWrAOIKi1wvCe5c9uNed/L+kUzto3rX93wCXRi0LfveuGzzaWP7a/iKjUBtVRn/IfFOTi8buwqy3ob1ij6v4k/pVx7SO/WY3lfxP0UTZw6hPNUtZxWCYt4nvFH4kH+X/etft996WPmQfL6qpoG2ld970vVkFbJhZ/7D5W/ntWudJ/0W/K3/tZVQb/OffBL1ZFWqcNiG8Ce4/ia9C2Q7FRRnt+JVBWC0zvvcp1WSjIoQsc2dJkxm0JyzqsfHJ4YHFIee3YJFl8W5gE2tzES9i5y3U7cVLTwgAl2HW9sm77a8hvPgvjelXwq8PD4if5PK86NG7a5onCvqOasT563vQ7q5DTNd2eW1Lsc0bcbQ0ggbnC4y4j0speJNtgxfWxBt/3JP9Nd/wC2mY89tO5N/wDkeqSKaWhX3Ct2Ud7AfE0JLjZpKibbiyYmdfozSr8HYV6jTuxRMPED4LwmYWkI5qFTybWgbsLxNh4+PqknE8gI2/8AbNUdWcG0YXcRb4j5qwgGKmcEvTmXZ7QPBM6vNhY5WIsBaTNZLahgLdetTm9HVh7ZGghriPDemHYoLFp1F1J29OWjwePzO0rlxJnctd4HWzLfkpv7I0FIpm2dLTZWFrWG5w39nHUpcpuGS7/Rb6jggEagi491YkixsVdL6riEUISCTevLHEkklai1lb7tPZ3+wT8CP1rQezr8Mzx/jfwI9VA2g27G9qp6zynqfsQ2nT3n+k1abGNq1nf8Co1YLwu+965bTa80n2z9xtTG0nYquQ8z5ZJdOLRN7FxgazKe4g/fUeB2GVruBHxTjxdpCsd5G9d7lH5n86uPaF16u3AD5qJQC0XequqJTVb7ae8WH+xf7lrQ7YkLqWn/ANvyaoFI20snb6qorPKerdpP7EB9e33k1onSf9HA5287qAG/zd+SqKzqnpt3fPqF97f1Gt9sM/yTO/4lUVd/rHu+CsatlEXzI4AJPIAk+4ULoBJsFiu7cHEOJZpBDM1sxaTJkikLNM+U/wB5oFGU6doHuNQ253W+rn9GImtbiaNLC93NsGi/9O835W4rlvpPxJYpOLLIHhDDi5M6As1tEAUZgA1rX11oeb5peymdHG5mANsbdW9jkP7rk204cFbbyjh7HwEfVm4nxV2/9wUp3uBQqE49qVD+At5gfJJFNLQqZsaPNiIF+lNEPi611uoTFU7DA93BrvgV76Q8Jw9o4kWsGcOPHOoYn4k16PsyTHSMPK3hkvE6tuGUpdqeoyf/AERsHfF4VuU+H/pup+6X7qpNtAtbHMP6T9fkrCgIOJnEKjwm30WJcPjMIuIEJKoeK0cia6oWW+ZQeQPL4WmPpHF5lgkw4tcgQedjoUyJgBgkbeyg7f222JKDIkUUSlYok9lATc69WJ1J62p6mphCCbkuOZJ3/tuTc0xktlYDQLcdwNo8fZ+Ha+qpw277x9nX3gA+dY7aUPRVTxzv45q5p344gUw1BT6+ZDYH3GkvNmkrrRchIVeWrTqfsh7M5/wn/C/5Va7JkwSSH/B3qo1U27WjmFBqqUlSdmNaaP7Y+82qds12GrjPMeeSZqBeJ3YVyxTXdj3s34mmKp2Kd55n4pcYswDkFyphLU/bb3mb93+kVabZfirHHs+AUajFoR3/ABUGqtSVO2hJdIR3J+ZH5VbbQkxQQDg352+SjQNs9/b8lBqpUlTi/wDZgP8AGP8AR/vVoX/9NDf8/wD5Ua38xf8Ax+ag1VqSmrdw+p9zGt1sA3ox2lUleP1e5WlXShKg37x/BwM56snDXvu/Z+4EnypEhs0qy2RB01YwcDc92aSdmbQxWIwkYiMOKkEj8ZMRkZkXTh2DEXQi5J1N/caYBcRlmr+ogpqepcZMUbbDCWXFzv0vnwGQsljeaNGxkqYdUylwqCMWQmyjT96+vKkO97JXFA57aVjpib2ub67/AJJg9KLhZMNh15Qwf1EKB8Ix8aXNqAqz2fBcyWc/1O+Gf/0kmmloFf7hYbiY+AW0Vi58MqsQf4rUuMXcFWbYk6OikPHLxI+V1ZemvAZcRDMOUkZQ910N/iQ/8tbbYEt4nR8Dfx/ZeT7QZ1g5ZzV8q5Xm5G0/k+OgkJsufK3dlfsknwF7+VQ9oQ9NTPaNbXHdmn6Z+CUFTfSFsjg7RlUWVZSJVJNhZ75iSeQzhvhTGzqoOow8gnDkQBc5aZDXKydqYf17DK/Fdts7Kw4w+eNoRJJY+32Dl9sR35dq3lppyrJbH2ttOTaJgqGSdGy/9PWGL3OktrZt9L55m9rq3rKOmbT44y3E7nllrh7/AEV96Fts5XlwrH2/WJ9oABx7yuU/umr/AG9T3a2Ybsj8vn4qu2fJqzvWtVmFaKj2/tCwyIxDA9oC/K1Zvbe0QxvRRPs4HPXS3grKip7nE4Zbku1j1bL1HI5G2hHkedLY9zL4Tbd46rhAOq8pC6vUYggjQg3FKY8scHN1GYXCARYrwmuE3NyuoriF67km5NzS5JHSOxONyuAACwXlIXV6zE2v0Fh4C5P4mlOe5wAJ0yHx+a4ABovKSur3ObWvpe9vGl9I7BgvlrbmuWF7rykLqsdi47hvZmITXTW1/KrnY9eKeS0jrMz8e5RKuDpG9UZpsVrgEcjW6a4OAIVGRY2Ky/0ubUzyR4ZNcnbYD6bCyD32JP74piZ2dlrvZumwsdUO35DsGv3yKmTYmIQyo5h+SCyiJ1CyIow9xlUgOZWmYan6BNcJ8Pp8bphscpla5uLpTniBuCS/edMIaNOaVPR7s7jY2IEdmP1jfuWy/wA5WkRi7ldbaqOhpH21d1R36+V1D3s2h8oxk8gN1L5V7sqdkEe+1/OuPN3Ep7Z0HQUrIzra57Tn9FU0lTk/eiHBZp5pjySMIO67m58wEH8VPQjO6zXtLNaFkXE38P38kyelTZfGwDsB2oSJR7hcP/KSf3avtjz9FUgHR2Xp5rCVkeOI8s1hFbNUa8NCFo29H9v2Vh8YNZcP6ubvtoCT55W8A5qho/5WtfAfddm378R3Kxm/WgDxqNUgxrJIMqhmEau1gL5VGrN7upq5wxxuL8gXWBPHcFCu94Ddwv3cUxY3ZD7OaPERTLI8UsYkAVlCO8YkVbn20ZCQSLdRaoUdQ2sDontsCDbPUA2vyIKkOiMFng34rcdi7TTEwRzxnsut/EHqp8Qbg+6sfPC6GQxu1Ct2PD2hwXLE7FjdixLXPcRb8KoqjYtPPIZHk3PMeinR1sjGhotkuf7Pxd7/ABH6Uz/D1Jxd4j0S/wAwl4D770fs/F3v8R+lH8PUnF3iPRH5hLwH33o/Z+Lvf4j9KP4epOLvEeiPzCXgPvvR+z8Xe/xH6Ufw9ScXeI9EfmEvAffej9n4u9/iP0o/h6k4u8R6I/MJeA++9H7Pxd7/ABH6Ufw9ScXeI9EfmEvAffej9n4u9/iP0o/h6k4u8R6I/MJeA++9H7Pxd7/EfpR/D1Jxd4j0R+YS8B996P2fi73+I/Sj+HqTi7xHoj8wl4D770fs/F3v8R+lH8PUnF3iPRH5hLwH33o/Z+Lvf4j9KP4epOLvEeiPzCXgPvvR+z8Xe/xH6Ufw9ScXeI9EfmEvAffej9n4u9/iP0o/h6k4u8R6I/MJeA++9SNq7QTCwPK/sxry6k8go8SbDzq6Fo2W4JmngfUzCNupP7nuWR7vzTzTYjEpw3xJR8i5wJVZx/eRqwswQDLa97HyMZtySRqttWsghijgdcRgi5tkQNxI0xHNct5MS5w+HjxJZsUCzkupEiRMBlRiQCxJBbrblQ45C+qXQxsE8j4ABHkMiLFw1Itpllz1Vxu//YtmTYo6S4j1cXfbUAjzzv4hRS29VhPFQaz+c2gynHuszd8/kO0lIgFMrRooQtp9G2zeDgUJHalJlPuawX+QKfM1LiFmrA7cqOmq3AaN6vhr53TNLGGUqwupBBB5EHmKdBINwqci6/Nm8WyThcTLAb9huyT1U6qfNSPO9b+lnE8TZBv+O9Z6aPo3lqrqkJpOnox2wsc74WaxgxS5CDyzkED+IEr7yvdVTtanc+MTM95mfd9NfFTaKUB2B2hVRtTCS7NxrIOaXyllBWSJwR2gdGDKSCO+/dUmGSOtpw479eRHodE09roJMvsJvARo+LiBFiExU8N2VdViGHYNw0ViYmiYZSx1sNedVfWD8EV2lgO/fiyuSMw4Z2U0WIu7PER4W4brKNuNtmXZmI+S4xWjilsRmtZGOgcEEgqbWJBIFgehpzaFPHXRdNAbkcN/Lt4fsm6eR0DsEmQK2SsorVFCEUIRQhFCEUIRQhFCEUIRQhFCEUIRQhFCFjnpC3o+VSiKI3gjOhHKR+Rb7I5D3k9RUSR+I2C3Wxdm/ho+kkHXd5Dh28fBLRwUihXCm2USBgNAB1J5Ai3WojamIuLb5g2tz+atumjddhPKyucNLiNqYiKKQgm7FnCKGWMkFtQNQOSg9WqULvNlAkbBsyB0jBbSwubE7vHfyCk+kTayyTLh4rCHDDIoHLNoG8lACj3N312R1zYbk1sWldHEZpPffmezd46+CU6bV0rDYGyzicRHCOTt2j3INWP8IPnautbiNlFrKkU0DpTu07d3mv0AiAAACwAsB3AVOXmhJJuV9ULizb0x7v541xaDtR9mS3VCey37rH4N4VoNh1eF5gdocx2/X5KBXQ4m4xuWQ1qFUIBoQtLlX/jOADDXH4UWI6yr/wDK1x3MCNAazwP5dU2P+m/y/b4disz/ADMV/wCoJT3P2wuGkkzkx8SPJxAgZoyGVtVPtIctmXmQas66nM7G4c7G9r2vlx3HPIqLTyiNxDslfbz4bDPhI3jdo8NFxvk+Ze1PJIykpGhN0gTLbMeV+vWFSPmbOWuF3nDit/SANSd7jwH7SJwxzL3yF7cyfkFZ+jvfkxZcJjCVAAEUj6ZQQCqtf5tiMrdxHS1R9p7Mx3ngz4geZHzCXS1VupJ3LV6zSskUIRQhFCEUIRQhFCEUIRQhFCEUIRQhZhv9voJL4bDMMh7MkoOjdCin6Pe3X3XqPJJfILXbH2OY7VE4z1A4cyOPAJK2ns6XDSZJAAbBlIs0br0ZSRZl8qYezLCfvvC0EFRHUx4mHLQ7iDwO8FT8ft3iwrCUvdVuV07YNwAtrEctPh0qop9mmKczA7zYHPLt1uo8NH0chkB3nXh2pkUf8JwJJ0xuJHnEv/xv5seoFXv+m3mVUH/qtXb/ALUfmfr5DmVn1MrTooQtT9FGw8kbYpx2pOzH4IDqf3mHwUd9SIW71jvaKtxyCnbo3M9v0HxKf6fWaRQhc8RArqyOAyspVgeRBFiD5Upri1wc3ULhAIsV+dt7932wWJaI3Ke1Gx+ch5eY5HxHcRW7oqttTEHjXeOB+9FQ1EJifbduVLUtMKx3f2zJhJ1miPaXQg8nU81PgfuIB6UxU07KiMxv/bmnIZTG7EE474bDjxkP/EsCLq1ziIh7SMPaa3ePnDr7Q5k1VUNU+nk/CVH/AInjw+ngpk8TZW9LH3qm3c26h4UOJihk4VxhnlZljjZmB9aQbNEDrYqbHS4HKVVUrhifE4i/vAWubcOB7/NNQzA2a4A20v8ANWOK3cknYnFShsbNaQWdTFBAvtTSMLrkI0VRpy15gMMrGRC0LbRty0zc46ADW/ElOmAvzeesfIcV23V33nwGSHFK8mHZQ0bWOcRn2WTNYtGbaA2IHLlakVmzYqq8kJAcNeF+Btofvmuw1LorNfpuWt7L2pDiIxJBIsiHqDyPcRzU+B1rMTQSQuwyCxVmx7Xi7SplNJSKEIoQihCKEIoQihCKEKNj8fHCueRgo18SbC9gBqxsOQHSuEgap2GCSZ2FgufvfoO9ZdvHvZPj7xYZHTD3Cs1jchja8jC4jTw7ufdUZ8hdkFsKLZcFDaSdwL9QOzgDqfscV1g2PDBDiGiVZZI1Y3xUcbRzLFfiGFb5lUE+1qDoL9xYC9vNIfVyzyxtkJa11vcJBaXe7iOhJ4ajM2UvF4nDzYRDL8nXCiAEGNrTxYn5yRoSdPq8uZJtXci3O1vmmI454alwjxGTFbMdVzNxJy8e6ygbq7IjwkQ2hjBa1uBGfaZiNGt3noOgux5XAxuEYnKTtCrfVyfgqX/yPAbx2ceOg5qm2tqyYmZppD2m5Doqjko8B+JJ6005xcblXNLTMpohEzQeZ4qDXFJVxursJsZiFiFwg7UjD5qDn5nkPffoaUxuI2UHaNa2kgMh10A4n6an6rd4YlRVVQAqgAAcgALADyqavOXOL3FzjcnMr7oSUUIRQhLu++7K47DlNBKl2iY9G6qfqtax8j0qds+tNLLi/pOo++CYqIRK22/cvz/isO0bsjqVdSQynmCOYrcMe17Q5puCqFzS02K5UpcV3unvNLgZs8faRrCSMnsuPyYdD+VxUOtomVTMLtdx4J+Cd0TrjRM28W6sWLiON2Z2lOssAHbRuZyr0P1PNbggVX0tc+nf+Hq8judx7/n4qTLTtlb0kXgqDA7XihyREySYeQRNiVyhZGZA3qQxOsQOXS462tU2SnfJd+QcLhpvlY77cdU02VrLN3ZX9OxMm2scXhxpfEx4tZbHDww3bgorXErLl9QESwPeb376gU8QbJFhYWEe845XNtAf6rn6KRI4lrrnFfQDd6JU2cuJwsK42KXhB5DGtj2pMouTltlZAdDfrVlKYZ5DTvbewueXfqD2blEYJI29IDZO+wvS0RZcXFf/ABIvzQn7wfKqio2Dvhd3H1+nepke0Bo8J62Vvbg8RbhYiO5+axyv/C1ifKqaagqIffYe3UeIU1k8b9CruoadRQhFCEUIVPtPenCQX4k8dx81Tmf+FbkUgvaN6nQbNqp/cYbcTkPEpQ2h6RpJW4WBw7M55Mwu3vCL+JOnUU2ZScmhXcPs/HE3pKuQADh6n5DsKpcA06SyY3GviA+GaPsWGduISLWNlWM2I0Fjc21FN53xO3KwmED420lK1tn3z3dXPdmXdum9WOJlw6CKJo1GDlDzRu08kSlHKl42SMHiOvJRfllFdNsuHaojGzvL5A68rbNIDWuNxexBccgd/O6WNrbxyyh41b1RORTkUTPEGPDR2Au1hbTr1vSC5W9Ps+KO0jh1tTmcIcR1iBoPuyvthbtxYSMYzaIsB/dwEdtj0zDqfq9ObW1s41gb1nKuq9oS1T/wtFn/AHO3DsPz36BLu8u8EuMl4kmii4RAeyg/Nj1P5ACm3vLirSgoI6OPAzM7zx+nAKopKnLphsO0jqiKWdiAqjmSaEh72xtL3mwGpW5bobvLg4AmhkazSN3t3D6o5DzPU1MYzCF57tKvdWTYv6Rk0cvU7/orylquRQhFCEUIRQhIvpH3J+Vrx4ABiFGo5CVR0P1h0PkehFzsvaX4c9HJ7h8vpx8e2HVU3SDE3VYm6kEggggkEEWII5gjoa1wIIuFSkEGxXldQrLYO3JsHLxYGyn5wOqOO5h1H3joRUeppo6hmCQeo7E7FM6M3anl4MFtkZoyMLj7aqfYlP8Am947Q6ggCqYOqdnZO68fHh6fDgVOIiqcxk5U+z9knAy5MTJPgsRn9ViUAfDsul1YDnyvz6jMBapck4qmYog2Ru9pycOf33FNRx9EbOJadx3Kt3122MXiTw7CGPsRDQLa+r9AMzdrppbup+hp/wAPDd3vHM7+7jlomqiTpZLDTQKQ27SDCiYuDkVy/C7YftG1jyFuRNjy8KyrfamY7VNC2MgOLQ3pOphy62Wrr/0jIknXMK2OyoxSiYuvYG+HO+eWe62/VLWHw7SMqIpZ2IVVHMk8hW3c9rAXONgFQtaXGwTxjNmTYcw4LDSlJBC+IlmWV1U2D3RSvJFyEctW10qnZNHKHVErbi4aG2HLPPeb9wVg5j22jYc7XJuoy7Q2okef5U+X5MuJN3uREzFR7Q53HKnOioXOw9GPew6bxnuSb1AHvbrq2lO0/WCXGCJY2VCzzBFZ2QOEUqupykHoKwry7E7PevS4vy7AwshxFwvYNubA2JIJ4qO+7uJllaLEYq+SaOOTNI7gcRM6sMxAN9FA07RpGEk2JT4r6eKMSQxatLhYAe6bEZX7TyXzNusg40arillWAyxrKirmKMOIoykhzlItY6X69OYUpu03nA9xYWl2FxaSbXHVOdrZ638lYIsUOHjaQHDfKsLwWkVDmSSJ75mUdq0q2Jt0A770rQcLj78VFJklnc1n6nRvxAE5EOGgJy6h0VdjN5DCsEWHl4wjjkSR5EOSUO2YJlfUqgFgT3m2mlcL7WspUWzhK58kzcOIggA5tsLXuMru3+qr8NhMXtGUlQZDyJ9mKMaC30UFgNBqbcjSQHPKlPlpdnxZmw8Sfme05diaFiweydXIxONtoo9mM/fk95ux6AA051Y+ZVOXVe1cm/pxeZ9fhxuk3bO15cVIZJmzHoBoqjuUdB9563ppzi43KvqWkipmYIhYeZ7fvsUCuKSvUUkgAEkkAAC5JPIAdTQuEgC5Wv7g7ofJV40wBxDDlzESn5o+sep8h1JlRx4czqsPtjav4l3RRe4P/Y8ezh4nk5U6qJFCEUIRQhFCEUIRQhIu/wDuEuLvPBZMQBqOSy26HububyPQi52btQ0/6cmbPh9OXhzh1NKJOs3X4rFsTh2jdkdSrqbMrCxB8RWtY9r2hzTcFUzmlpsVzpS4gG2o5jl4UIBsnXYnpDkVODjI1xcB0OexkA950f8Ae18aqKjZLHO6SA4HctPp3eCmxVpAwyC4Vgd1tnY7tYDE8GU/8iW/PuAJzeYLimPx1XS5VLMQ/uH3bxsU5+HhmzjNjwVLtbdjaWGVVMchSPMFaEll7RuxOXtD94DkKchfs2d75DbE+18QH9IsNcstRbeSVx4qmNa0XsL2tz1VDsrakmGdnisJMjJmI7SZtCV+i1tL+Jq0mgZM0B+mR7e3iFDY90ZuNUz7u7yQiB1xEYLRYOSGNhIyvIrvrGNCAbMe1rbLpzNV1VRyGQGN2RcHHK4Fhr9FLhqG4CHDQW7VJneT5PihLHwmi2ZhIrFg2ZeILPpoM1726UhoZ0sZYbgyPd5adycJOF1xawC77d20rPNFi8NKFd4plUOqyKwhRNTYgqyr7x7+WIlIxuBG9ek7PpHCGOWnkFwC0mxIIxE8jcE9/wAe28OJLSYgKIgmIweGnOd7C0YUgJ9NjyA661x2p52RRRhrIy4m7HvZkL+9x4Dml7FbfldosmSHhZuEsAKZS57VtSbt3Xt4UjEctytI6GJjX4ruxWxF2d7abgMlNwW6uOxTlzG925yTErf35u0fIGuhjnKPLtOipW4A4Zbm5/DLzV1+zmAwWuNxHGkH/Jjv8CAc3mSopeBrfeKgfmFdWZUseFv9x+7eFyoW2N+pHThYVBhoRoAlhIR7xon7uvjSTKdBkpFNsSNrukqD0j+en178uSUTTaukULq6YeBpGVEUs7GyqBck0JD3tY0uebAala5uRuUuFtNNZsQRoOaxA9B3t3t5DqTKjjw5nVYnau2DU/pRZM83fTgO88nKnVRIoQihCKEIoQihCKEIoQihCXd7dz4McvbGSYCyyqO0PBh85fA+NiL1PotoS0pyzbvH3omJqdsoz14rE95d2MRgntMnZJssi6xt7j0PgbH8a11JWxVLbsOe8bwqaanfEc9FTVLTKKEIoQmHZO+2Nw9gk7Mo+bJ2193a1A9xFQZtm003vMseIy+CkMq5Wb1f/wDiQkwAxmAgm+sLXHuDK39QqD+Tujzglc375W+CkfjWu99oKP8AimwpT28JPEe9ScvwWT8qOg2oz3ZAfvmPmu9JSuObbL7RNhWYLiMVGrWzKOLZrG4BHDN7HXWuX2pcEsaSNNPVd/lbWDiFKMOxBqZcS/vEn+gVjH4MRuvR2O2xhAa1oH/j6leHaexo/Zws8pA0LEldOlnk/Kk3jG5K/DbXf70rW9n0b817/wCICxAjCYKCHxNvvChf6qOlt7oR+ROlN6iZzvviSfgqPae92MnuHnYL9GPsL7tNT5k0kyOO9WFPsqkgzawE8Tn8cvAKjApCsUUIRQhW27+7s+Ma0S9kGzSNoi+fU+A193OlNYXaKDW7QgpG3kOe4DU+naVr27G6sODXsDPKRZpWHaPgPor4DwvepTGBqxFftOasd1sm7hu+p5+FlfUtVyKEIoQihCKEIoQihCKEIoQihCKELlicOsilHVXRhYqwBUjuIPOlNe5hxNNiuEAixWcby+ipHu+Dfhn/AKTklD9ltSvuN/Kr+k265vVnF+Y18N/koE1ADmzJZntjYk+FbLPE8Z6Ejsn3MOyfI1oIKmKcXjcD98NVWyQvj94KBT6bRQhFCEUIRQhWpryp/vHtK95j9wdgRSUtFCEUIRQhTtlbInxLZYI2fvIHZHvY6D410NJ0Ueoq4acXlcB8fDVaFu96NEWz4tuIf+mlwnmebfcPfT7YeKy9b7RPd1acWHE69w0Hn3J+ghVFCooVVFgqgBQO4AcqfAss297nuLnG5O8rpQkooQihCKEIoQihCKEIoQihCKEIoQihCKEIoQuc8KupV1VlOhVgCpHiDzrrXFpu02K4QDkUobY9GeCmuUVoG/wz2f4TcAfZtVrBtmpjyccQ5+vrdRZKOJ3JJu0vRNiU1hlilHjdG+Go+8VbRbehd77SPP0+CiP2e4e6bpaxu5mOi9rCyn7AD/0E1Pj2jSv0kHfl8bKM6llb/SqjEYSSP+8R0+0pH4ipTZGP90g9hTTmObqFwDDvpyyTYq1LjvHxrymT3z2le9Rg4B2BdoMM7+wjv9lS34Ck2XHyMZ77gO0gK1wm6eNk9nDSj7YCf1kUoMcdyhSbUo4/ekHdn8Lq/wBn+jHEN/eyxRjuW7t/lH3mnBCd6rZvaSnb/ptLu3IfM+SbNlejzBxWLq0zf4h7P8IsD53pwRNCpajb1XLk0ho5epz8LJqiiVQFUBVHIAWA9wFOqnc4uN3G5VFtzeJoGcCEOFidlJcrndY3fh3yFVJyqO0wPauAQNRJUvY22hiGkCqQqrGwYn2s4a+nTKylT4qe6hCtaEIoQihCKEIoQihCKEIoQihCKEIoQihCKEIoQihCKEIoQihC8blQEJf2lz8jU6JMuXfA86rt6tJPdCuRS1BK9oQihCKEIoQs33x//ZH/APjf/wAnGUITDuf7c3vf/wBZjqEJnoQihCKEIoQihCKEL//Z">
            <a:hlinkClick r:id="rId2"/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O’Clock</a:t>
            </a:r>
            <a:r>
              <a:rPr lang="en-US" dirty="0" smtClean="0"/>
              <a:t> Appointment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3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266870"/>
            <a:ext cx="8229600" cy="1111664"/>
          </a:xfrm>
        </p:spPr>
        <p:txBody>
          <a:bodyPr/>
          <a:lstStyle/>
          <a:p>
            <a:r>
              <a:rPr lang="en-US" dirty="0" smtClean="0"/>
              <a:t>Infusing Character In Two Ways…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Direct Instruction</a:t>
            </a:r>
          </a:p>
          <a:p>
            <a:pPr lvl="1"/>
            <a:r>
              <a:rPr lang="en-US" dirty="0" smtClean="0"/>
              <a:t>This means taking class time to specifically address the character trait as it relates to academic content being discussed, or it could mean teaching a stand alone lesson about a character trait.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Environmental Strategies</a:t>
            </a:r>
          </a:p>
          <a:p>
            <a:pPr lvl="1"/>
            <a:r>
              <a:rPr lang="en-US" dirty="0" smtClean="0"/>
              <a:t>Anything we do to promote Character that students observe as part of the classroom environment, daily routine, teaching approach/style. </a:t>
            </a:r>
            <a:endParaRPr lang="en-US" dirty="0"/>
          </a:p>
        </p:txBody>
      </p:sp>
      <p:pic>
        <p:nvPicPr>
          <p:cNvPr id="3074" name="Picture 2" descr="https://s-media-cache-ak0.pinimg.com/236x/8d/3e/d6/8d3ed66ccf0b49b38b47f90ce6f7bf6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475509" cy="122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2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O’Clock</a:t>
            </a:r>
            <a:r>
              <a:rPr lang="en-US" dirty="0" smtClean="0"/>
              <a:t> Appointment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Time: 5 minutes </a:t>
            </a:r>
          </a:p>
          <a:p>
            <a:r>
              <a:rPr lang="en-US" dirty="0" smtClean="0"/>
              <a:t>Talk with your partner about any strategies you currently use in your classroom (whether it be direct instruction or environmental strategies). </a:t>
            </a:r>
          </a:p>
          <a:p>
            <a:r>
              <a:rPr lang="en-US" dirty="0" smtClean="0"/>
              <a:t>Use the graphic organizer provided to help record your ideas.</a:t>
            </a:r>
          </a:p>
          <a:p>
            <a:r>
              <a:rPr lang="en-US" dirty="0" smtClean="0"/>
              <a:t>Share your ideas with the group (5 minutes)</a:t>
            </a:r>
          </a:p>
          <a:p>
            <a:endParaRPr lang="en-US" dirty="0"/>
          </a:p>
        </p:txBody>
      </p:sp>
      <p:pic>
        <p:nvPicPr>
          <p:cNvPr id="1026" name="Picture 2" descr="C:\Users\emonnat\AppData\Local\Microsoft\Windows\Temporary Internet Files\Content.IE5\1U3R4OSW\School-Hous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458857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8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Character Education (pg. 76)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 1: As an individual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Check off at least 5 of these ideas that you already do.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Circle at least 5 of these ideas that you would consider trying.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Star two ideas that if successfully implemented would make a measureable difference in your classroom.</a:t>
            </a:r>
            <a:endParaRPr lang="en-US" sz="2800" dirty="0"/>
          </a:p>
        </p:txBody>
      </p:sp>
      <p:pic>
        <p:nvPicPr>
          <p:cNvPr id="2050" name="Picture 2" descr="C:\Users\emonnat\AppData\Local\Microsoft\Windows\Temporary Internet Files\Content.IE5\HVM0IR71\school_clipart_boy_writting_1156372780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86402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5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1664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O’Clock</a:t>
            </a:r>
            <a:r>
              <a:rPr lang="en-US" dirty="0" smtClean="0"/>
              <a:t> Appointment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00200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Part 2: With your partner… </a:t>
            </a:r>
          </a:p>
          <a:p>
            <a:pPr algn="ctr"/>
            <a:r>
              <a:rPr lang="en-US" sz="3200" dirty="0"/>
              <a:t>D</a:t>
            </a:r>
            <a:r>
              <a:rPr lang="en-US" sz="3200" dirty="0" smtClean="0"/>
              <a:t>iscuss three new strategies that you feel you will attempt to implement in the next school year in your classroom. </a:t>
            </a:r>
            <a:endParaRPr lang="en-US" sz="3200" dirty="0"/>
          </a:p>
        </p:txBody>
      </p:sp>
      <p:sp>
        <p:nvSpPr>
          <p:cNvPr id="4" name="AutoShape 4" descr="http://msmcdavidwebpage.weebly.com/uploads/2/6/8/4/26845900/403908_orig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960438"/>
            <a:ext cx="5715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7315200" cy="256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781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500</TotalTime>
  <Words>603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Decatur</vt:lpstr>
      <vt:lpstr>Infusing Character Counts Into Your Classroom</vt:lpstr>
      <vt:lpstr>Presentation Objectives:</vt:lpstr>
      <vt:lpstr>Appointment Clock (CC pg. 19)</vt:lpstr>
      <vt:lpstr>Review: 6 Pillars </vt:lpstr>
      <vt:lpstr>3 O’Clock Appointment</vt:lpstr>
      <vt:lpstr>Infusing Character In Two Ways…</vt:lpstr>
      <vt:lpstr>6 O’Clock Appointment </vt:lpstr>
      <vt:lpstr>Integrating Character Education (pg. 76)</vt:lpstr>
      <vt:lpstr>9 O’Clock Appointment </vt:lpstr>
      <vt:lpstr>Group Share</vt:lpstr>
      <vt:lpstr>Video Clip</vt:lpstr>
      <vt:lpstr>Resources &amp; Hand Outs</vt:lpstr>
      <vt:lpstr>References</vt:lpstr>
      <vt:lpstr>Animals Alive (CC pg. 38)</vt:lpstr>
      <vt:lpstr>Animals Alive (cont).</vt:lpstr>
      <vt:lpstr>12 O’Clock Appointment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</cp:revision>
  <cp:lastPrinted>2016-06-21T18:33:55Z</cp:lastPrinted>
  <dcterms:created xsi:type="dcterms:W3CDTF">2016-05-04T17:18:20Z</dcterms:created>
  <dcterms:modified xsi:type="dcterms:W3CDTF">2016-06-21T18:34:54Z</dcterms:modified>
</cp:coreProperties>
</file>