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982812-9572-4401-A9B8-ED06A3624D8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6D5F0B-BFCA-4508-BB9D-3303B94D7E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DuazbmrHUAhXIQD4KHfyrDXMQjRwIBw&amp;url=https%3A%2F%2Fclairesdressupbox.wordpress.com%2Fauthor%2Fclairesdressupbox%2F&amp;psig=AFQjCNHE9hbr_jA510cgRTzF1y5CcUyTxg&amp;ust=1497113007006355" TargetMode="External"/><Relationship Id="rId2" Type="http://schemas.openxmlformats.org/officeDocument/2006/relationships/hyperlink" Target="http://www.google.com/url?sa=i&amp;rct=j&amp;q=6+pillars+of+character&amp;source=images&amp;cd=&amp;cad=rja&amp;docid=toSffhSCgk2-NM&amp;tbnid=Mdv8XUyiB2GHRM:&amp;ved=0CAUQjRw&amp;url=http://www.northwoodk12.com/counselor-s-corner/the-6-pillars-of-character&amp;ei=ajozUo_TGona8wSA5YGoAw&amp;bvm=bv.52164340,d.eWU&amp;psig=AFQjCNHEHL7GbAF86YBdYDDiOSjvFw1FwA&amp;ust=137917539545042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jE9N3tmrHUAhVBOz4KHVNgAvkQjRwIBw&amp;url=https%3A%2F%2Ftwitter.com%2Fdressupbox&amp;psig=AFQjCNGGvHojQpT_sVs-6R9EpVcXtiZuVQ&amp;ust=149711304032836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ata:image/jpeg;base64,/9j/4AAQSkZJRgABAQAAAQABAAD/2wCEAAkGBxQSEhUUEhQVFhUXFBUXFBQXFRQXFhcWFhcWFhQUFxcYHCggHBonHBYVITEiJSkrLjAuFx80ODMsNygtLisBCgoKDg0OGxAQGywlICQwLCwsLCwsLCwsLCwsLCwsLCwsLCwsLCwsLCwsLCwsLCwsLCwsLCwsLCwsLCwsLCwsLP/AABEIALcBEwMBEQACEQEDEQH/xAAcAAACAgMBAQAAAAAAAAAAAAAGBwQFAQIDAAj/xABMEAACAQMBBAQKBQkHAwMFAAABAgMABBESBRMhMQZBUXEHFCIyNGFzgZGzI1KxssEVJDM1QnKSodIlU1RidMLRZIKDY8PwFkSi1OH/xAAaAQACAwEBAAAAAAAAAAAAAAAEBQIDBgAB/8QANhEAAQMCBQIFAgUFAAIDAAAAAQACAwQRBRIhMTMTMiJBUWFxI9EUNIGh8FKRscHhJPEVFkP/2gAMAwEAAhEDEQA/AGf076R/k+0acJrbUqIvJdbnALH6tX00HWkDFFxsEBbB6bbSulLLPs+Mg8UdZA4Hb5/KmUtDDEbEOPwqhKSrYbY2r/idm/wyf11UYIP6XL3OfZZba+1f8Ts3+CT+uvOjB/S79lweVHu+kO1I1LNdbMwBx8mT+upNpoHG2V37L0vIW/g48IU17cG3uEjyY2dJIwQPIKhgVJPbwP8AKoV1C2Foc0ryKTMrrpB0nljuDBCEGkLqdwTxYZGACOHHnWYrK4wvyAIpjLhd0u70jImtP4W/qqIqZiNC3916WhZ8Zvv760/hb+qvevP/AFN/ddlCz4zff31p/C39VS69R/U3914WhQ9o7ZvIRkyWzcfNVWz96qJq+aLuLT8L0NB3U+bpPpsDd6OIGNGeGvXu+f1c8c9lMG1QdD1SEPK7I0kKg2T0lvrgErJaJg+ayvn73EUMyskftb9UEypkftZWXjm0P7+y/hf+qrOrN6tVmeX1Cx49tD+/sv4X/qrutL6t/de9ST1C0l2lfqMmey/hf+quM8o8woGaQeYXHot0ymluRBOsZ1atDxgjiuTxBJ4EA8e6up6x0j8pXsFSXuylZ6a9Mpba4FvAqatCs8kgJA1EhQACOw5NWVVUYjYJxT0wkbdyzDtXaDAEXFjg/wCV/wCqodWW17hTdDEPIrp4/tH+/sf4X/qr0Sy+oUDHH6Fe/KG0f7+x/hf+qverL6hd04vQqDtXpJfwJqaazb/KqvqPd5VVPqns9FaynjdtdE/RPbpvLYTMmhgWVwOIyp5rnqNGwy9RmZCTRZH5UBWnhDu7qZlga1gTjoE4cswzw4ggascSOqquuSdE0GHRtjDnXPwrgbW2n/idnfwyf117nf6hV/h4P6Xfst/yrtP/ABGz/wCGT+uuzv8AZR6EH9Lv2WjbW2n/AInZ38Mn9de53eoXogg/pd+yo28JV3BOEm8WnjBGswhhwJGdJJPlDsqsTkOsVc7DWGPO24+Uc9OekpsLXfIgdmZURTkLluOWI6gAffimELOo6yVRR53ZUHbD6YbQuk1LPYJx8x1cMO8aqKfTMZvf9ES6nYw2N1Z/lbaf+J2d/DJ/XVfSi9CodOP0K9+Vtp/4nZ38Mn9de9OL0K7px+hXG72/tKNCzXOzsAE+bJ1f91SELD5FSEMZ2BXTwcdPZb6Z7e4RAwjMivGCAQpAIKknB8pce+q56cRDRQqKcRbJjA0MhVVdIbaOWFopkDxsPKU8j1g94OCD6quhuHXG6iRovnraGzVS7uI4sqiSFUGSSFGOZJyffWupnExgv1S2aQMdZX92ix28ZXGBciFhjJOIt87Fuo4x8aVvnInLLaaq4NDo811L2hJHNJJawGTfxq2NSIIJJI0LyQIQdSsFDYY8CVNBR1MrCJXDwE2VvSb2g6oKeHXHqBJHMfbWkY5jmgtCBL7Osm/4KNnQRW0cyRjfSxjeSEksePEDPmrwHAdlZvEHPc83OgTKIAC4Vx0wtI2RpSg3i6AHBIJBdQQ3bwJ51k8UYx0ZcRqiYyq+0ssisgZC1EWUn8mn11H8QfVcAvfk4+uuFQT5rrKuurUa41biGkVW4kHBODxFG0eWSUByi7RF0kEe4MW7XdadOjHk6eyto0NEdraIOQXuCl1Ns9FuJY4wQilQoyTgFVPM8es1nazKyTRI5WAP0XSe9IbQ6zqgUaZI496g+sJYwNZHLBQ0ZRvhlZZ+6NgEbm2dupElp9GJWB3TDK3ERLwkdrDzk9eoYHbXVGHSDVmqjLRu3aol1ZDTkEMCMgg5B9YpOXuabOQLmEboj6B2USos2gb1talzkkDWRgZ5cAOXZWkoWNawOA1TOkYALqR082dFJC8rIN5Gh0OCQR6jjmPUa9rCHA3TuluDZBNlZ5Axms++SxTbQqV+Tj2n41X1yvCF47PPafjXdc+q6wUN7EGSNW4hpFVuJHAtg8ernREDszrFRcbNJCa2zYI4YhHEgVFBwo5cySe/PXWngItYJK5pLtUnfCFsuJLtdygTeK7uByL6hxA6uvlQtVZputJhpcWEO8lTeKsOOW+JoMvTcRtIvZblDjmfia7MV4KcHyXI2rHrPxNel64xNaiDwcbKhkmkaaMOYjGYwScAktxK8jxAPHsoyCx1SfEnOsADumj0jijmgMcyB42xqU+o5BB5gg9dNIrg3Cz0bSHXSLbZ/wCcSRxAgCRlQZPBQSBk08jPguU9j7czkSxdEHaPWgnkxzZMY4cwoJyfdmhX1jAbIR1bGHWQ0YePksxHHrIPA4IIPIg5Huo6NoeMwR8bQ5oIXC4iOOJJ95r0tsF65lk1/BjZQxQo8cYEkkaGR8ks3DOMnkPUKTVN3OIKS1dy7VMIUGgFwu4gw41JjrFeEJEbQULf3YP9+w+ytbSEmJp9kjrWkvUy6jaEB4XxvJY4pBIkckZdUMqsUcHiq5OoYIz2UtqOlLKWv0PqEXAHxxXusTwyQGYQXEL3GmWa4XSWuFMilppY1ACbwK/FPK0g8BQDpGSZWEENGnqi8rm3O5KpIo0W30qQeHPt7K0kTBG0ZUkJeZtU3vBnbj8n2x7Yh9prN1zj1SE+i7Qp/TGMC2kPrj+alZ3EmjoOKvj3UbZQ4DurCTbooK00iqV6tHHCuXIevx9ND7VPvCnGGD6rVB+yMjbjT7q3IbpZBnVL24UC9uP3k+4tZbExaRKZtHr23L6VUdY1RjvLaOMMGKgyiQuWUEayNA4E448uFMMPEbKYykXIRkIb081lGi2BPr38t4wuNICur6Qi89AUYXTn9nGOXCq3V1S52Zo0UHSyg7LWDZXi8TKzl2YlierLFmPD1k599KaiYyyXcLISZ+c6os6BxA2qH1yfMatTRNHSCPpW+AKT01jHic5/9Nq6sYMhTOmJzhBeyB5IrJzbpvYk6K10ihyVO/qsOvCvQuPsqaYfTw+2j+8KY0Y8YVMmjSmmkIxitZG0AJMXm6VXhKiC3kPsm+/S+vFrWWgwpxLSqKWQchS5oK0MbTbVaeKnnipdQbK3ODouiuMYqDgfJUTN8wiHwWQhprnui/301ohcarO4q8iyZV9ahkIpmw2KRMeQUhL2Ux3V0V5h5gvfk4p0wF0SesBdFZX23TaXEqSrtCGIxxRrbxtLJGbcqvE4C+dqznPUMUpDsoOZt0lYctwW3XbacdpLPNOL6wYSaTg3QQ6hGqyHSB+0ysffRENW6JmUBEU9Y6JmWyDJ7lZFLKCB2H/mmYdmYCnIfnjunT4PLYeJ27dZhjP/AOIpNUO8ZSKpd4yEXCh0Iuc3mmvRuuXz5tsE7Su1HXcsPsrY0PA0+yVzsu9WcoEBRGTfQzF5UUvumDwjcyyRuAeGltDKw8rgRxBpLUkTyOcw2I3V8fgaA4aFY2feFJpSIGkuWmuHCpjSk8m9QxOWIbSis3IEnTVM0R6LLHw+ZXRO+s4nf09kKQjRFgNqGBg+4YrTU7foDW6EeLvT18GP6ttfZD7TWSr+Z3z9k1j7VO6Z+iyd8XzUpFif5cq6PuUPZPmjurAzbooKyqlerV+Ver1D20P08Ptk+8KcYYfrNVb9kbHzfdW7QZS3vfTbj95flpWXxMfUSapNpFF27tMR72OPcvM8tvojljEvkLG5eURnqHLV1ZphQTNjpHO9D9kdA8Nh1XKG02i/mi2UHqFvbDh2eaai3Fw/QC/916KkHQBbWmz5IINEramHryBgYxSSeYSTaCyXTuu5GfQD0RP3pPmPWqoeEJnS8YUnpt6FP7NqlV8Z+Expu8IJ2KwC6m81VLMfUoyayoj6kob6lOHuLGFys4btTLJGY2DoYxo1A6jKoaMZ6jg8ezBo84blnDPUIEVF2Zlxv79V1cYXVJFjlMMmowSMcKsqkcieGeonjw4i2rwnKzMzyXQVetnKrlOZ4fbR/eFA0XIEbIPASmwnKta3ZITulH4WWxdwexf74oGrFytJgjbtch+x7TSyQEbLSO2srIyjFDlhuh8pVXfNjiKKZsiBsinwQNmW57ov99NKQWCy+Mizgmjc+ae6jmpA3dISX0+4PZNKfgxp5FfpXWggJEaI9pdH0nWydpLZfzNGdHlWJ5HkIfUSRxA48e3NK45sjjcXSiGo6bySFJ2B0YgSdQDaMCJNUQmSVn8hguFI44Jz7q9lqM4sAvZqnO0ABLW0J3Plc8DOeecAHPr4U2hv0hdN4LmEXT58H3oFt7CP7BSWo5CktTyFE1UoZaTcjXo3XBfPG3GxtO7I5+Mt+FbTD9advwltR3K5g2fJPFCDb3TGFLmLXHHE0ZE0u8HlNKuHUHGPX6qzU7jBM8C2qKa0PaL+Ssre2eC4e68UvDiZ7gruoBxKtkEic4GWJJC1R+Ic6EQeSn0xnzpcQqRFxIPccjt/GtdRxlkFjZL3kZ0+vBj+rbX2I+01k67nd8/ZMY+1T+mfosnfF81KRYpwH9FfH3KJsnzR3VhHRukflbuirqxBqmSNzDZ26691iQcKgFyHdofpofbR/eFOML52qDtkbnzfdW9QiW176bcfvL8tKy2KcqS1XIuW3pUCyM7FSktmE0oXYZ3sjqoUggMAQT6vVTChja6kIcdEdAAYtVts/pFDcSRRDUEMsav9BKFYE4VGLcACSKnTUtPG8ZXA+ylGxgOhVZsaZmt8O2orgHJz5uVxn3UlrGtbUGyXVIAebI86AeiJ3yfMetJQ8ITKl4wpHTb0Kf2bVKr4z8JlTd4QFaxloHQHBaN1B7CRwOPVWWbL0pg70KdPbmZlWY9uW8c0l3JKsbht41sc74zLbmDTGMYeM5DBge3IHVqWdN7xOD5WSRwcAY/dV9lYC32dIzkBvEZIJOODJcTmNoF48WYHLf8AfVNLd+eUnwnZSls3K0bhdNmsSbYnrlQ+7UKTQ2/EaJp/+RunKvKtQ3ZIzuk/4XfS4PYv98UHV7rS4H2u+UNQPgUvIutQBcLtvjUMmq8yLhcNkVK1l64WCLvA7+lue6L7XplSLJY1uE1LnzT3UcFn27pAXcire3JbOBNLyxnOTgcafRD6QWhhB6Wi6otpc7o3N5C2iCOGON4po2VEzpEh0nUwLEahgHFKgchJLUpY4xE+C6s5dlWuz5voru1t7mFs8d5IQShGll0cir5wD2V66UObbKpPqGyNtkQbA4KMQS2WJJIxxPE8PfTSnH0k2piOjYXT58Hx/Mbb2Mf3RSafkKR1PeUS1Sh1zn8016N1wXzt0gBO0rsDn4w2P5VtMPP0G/CW1Au5Xmz+hO8DSM0zRrkvpMm7B68ImWd/UopNXVMAeTku5EQscRuuN9su4ZGit4HtLY/pH3MpuJwOuVlXyY+vdg95PGgoWwuOaVw+ArHucNghaaJVTCHUBybt9da+LK2MZdkuBJdqnp4Mf1ba+xH2msbX87vn7JnH2qf0z9Fk74vmpSHFPy5V8fcqyFcwkfW0L7mdVP2msphw/wDKb8q9+y4bDiaKS41RzBTcS7uNYXKhNfBlIGMHnw7acYjhUlTOXNGmnoq2PsFZ3W00QAyJKillUO8bBQzEKoJ6skgZPDjS2XA5Y4y70UxICqi8cGaAjiDLGR/EKqwwWnaCudsjg+b7q3aFKWt76bcfvr8tKyuKay2SWp5F7aHR2GWRZHdyy4yqI744cASqnHAnGeontqVLDP0srNiiIY39PRd7yKLTGoQFDPFvIzC4DoWCMCCvMA6u9aKoaSeKYOfsrYIntfc7Kh2UgjjliAA3UkkfeIpJI1J9eFFB4mzLUaoOrFnlH3QD0RO+T5j0+oeEJhS8YUjpt6FP7NqnWcRTKm5AgjZM4jjZyM6EZsdukE4rMRRiSYNTeZxawkKRFEJLySJkieRZI443KDAdoRLISvXpXVj3U3NG1tQGC9iLkJcKg9Iu91UbQe0utdxGrvuhqYzKmJrdToe4hZOI06s4PNeoZBomaFpjcyF1iPJVte4ODnjdd1YGWDTy3seB2eUOFIqQOEoDt7ps8tMZsm4vKtY3ZIDulB4XfS4PYv8AfFB1W4WmwIeFyGYFJHAZpeVpg4eZUkWT6dWk6eo1INcRdQNRGHZb6qJPwFRG+qscQW3CL/A5+lue6L/3KY0iymNbhNS58091HBZ5u6QFzb7y+uFyB9PLknkAGOafwOAjF1oYHZY7qdP0aAR9CtqZCqtupBnUOBBx/OqXVMJaQqXVMDmkealdI9jme8kmkRlEkdvJ5Ub82giVhwHMFDmh6aVgjs5D0k0TY7PQ1exKoKoVIGfN5U0aQWXamuZhZdqdfg99Bt/YR/dFZ+o5Cs7U95RPVKHXKfzTXDdcF87dIB/aV3/qG/Ctrh+kAPsltR3K3l2TEbZXFxuM3bIc3M0asoiDMAq5UvqIOcchWfqXg1Zztze3/pFR36ehXtn7JhcSql40h3E7Kq3krOXVCUAAwCOGSD1VRUSNyjLHl/upMzX1ddB8YG6GMcePCtdA0CNLyfGn14Mf1ba+xH2msfX87vn7JlH2qf0y9Ffvi+alIcT/AC5V8e6qo5AsOo5wpjZsAnCrIrMcDicAE1lcNIFW2/qr37IbtdmS37zSG5nRTPLoUTyjyNbbryFcFPICnBA4Gm+JYpLTy5WXtpb+yqYy4Us9BEJw9xI+CGKl3Y8ORw7n40DNilUGXeDY/wBlYGi6nXMQSS3VeSyxgdwIobDXZ6gOK5yOm833Vu0Klre+m3H7y/LSsrinKktVrIo+2dmF2keJpUZXtVbdzyRBxJqEjMFcZKoq4xx4ddMcPY/8N4Tr+iPpw4RaLrZbHfUqLd3pLsFyZ3GheOWALnJ4D40TAKsvHUNh+itYJb6lU+wIhuGfBDNxbLMcscljluOScnj20irnEzkFLKu+c3TC6AeiJ3yfMetDRcITCl4wpHTb0Kf2bfhUqziKZU3IEC2FvvImQ+ayMrHOBpYEHj1Vlm5usC3cJzJly2csw7RKFpWt7iS7CYBjVWtpX3ZhS5LDzToPlDl2A860kdXA76h0cBbzuk7onjwjZQkhWCyaBQzTrZyWyRKjs5NyI9TkAYCKFHHPMNVNG9mV8ubdWTNcXNaBssbPiZWtg2Qd6hwerLDApXC8OnuPUpgbiIgpxryrUN2SM7pQeF70uD2T/fFB1W602BGzXKNs4otrctqI3NuZG0BS5dywiHEebkHNeU8bS0krsVqpI5WtZ/Nl02XeRC0nluomlaHxdtKPokRZMozKcgYBzz4VbBlLNUHiZkZVDIbEj91VdIIlUxujmSGYMYXYaZAUIWSKVep1JHZnPLhxGqIgLObsU1wuufJeKXRzf33RF4HP0lz/AOL7ZKupNkFjXcE07nzT3UcN1nW7pAXsRe9uFBxqnkBPqLHP8s0+h47FaKC3S1VjcSXUJt0S+ulSSJnQ7wNiOM6fNxwB4aeJ4UvayF5d5W+6Wsjhe51xsra7juo9UcW05WulXLWpkDS+br0qWXS0mnjp4d9D+Dzbp66oYdMnt09dUBImEZtZcsSxY8CSxySR2k5PxpzC0CPQp7AxrYvCU9fB96Db+xj+6KS1HIUiqeQonqlDrnPyNejdcF869IGxtK7PZcN+FbTDwDTt+EtqNHKXDPMpLPYJIclhIZZY+BGOKodOcDGrANKZ6SQzF8b7K6ORuWxC67evVLyQx7P3ihUKv4xNnEkSurgBex8c+Ok0HDFPUMJLtL7E3Vzixh0CGmjZY8Ouk9gGMe6tXFcR+JLr+JPbwY/q219iPtNY2v53fP2TOPtU/pn6LJ3xfNSkOKflz/PNXx7qoMui3ZsE6ND4XmRGyuQB1nyTwrI0MgZVsv6ohw0UKwjHjzzyzZ33G2I0iGWDB3Sow5soZ8qeJ58qeY3DM/taC1Ux2G6xtxTC8svJ45IHD8BqiuGEEkDcOIBQOPXj3zpYDU0BilbYi69Ng64W8k2t7dvrSRn+YpNhzMs4Hupv2R2fN91bnyQqW936dcfvp8tKyuKcqS1PIo3SG0iOpriZVgDQ71HUsjShXESAIrOzaXyQo5AUww9khpyCbD1RtO13T1NlHfY8ERiW3S3hupMTWpjj3mvd+Ujb48F3mG0gjiAQaNigLbHOSfLXf9EQ1lvO65bIiC2+Q5cNggkaTggniOo5JrOVkhM/iFilFQSXG6POgHoifvSfMetJRcITOl4wpHTb0Kf2bfhUqziKZU3IEIdGyuYlbkZYs+vyhgfHFJMP/Mj9f8JjWX6ai9GLfWY0kGUmu70Ff2clZ2AA6grKQO6mMQ/8x9xpb7IN5+iLHW647BLS2cZlydez7pySDneKkRSTPPI8rBqFJC3qyNI08l07zkaQVD2ROzm2ZjkmWPJ9eVz/ADzS+NgbUWHqj2m8JToXlWmbskh3Sf8AC96XB7F/vig6sbLTYH2uVRsmK5iZZ4CmSpUxPkrLGfORlHMevqqumzN91fi7KeSwcbHyKs3soHDDG0rMOhjliW3aeN486t2rqhOjPLkQCeWaObGANAs1LPIXDM69tlUdLZ1bxeCGOaOKHeuXmQxPI8rKSVjbiFGnrH7Xqqips1tgm+ENfNM6Vx1RH4Hf0tz3Rf76jSKeNdwTTufNPdRzd1nW7r5+2gxF5cEf38mP4jWgp+wLSUwBYLq22fe2ziFb2U272wZAWjZlmty4kVBjlIuNOOsEnjmlc8ckbnBvmlMsckTnZRcH7qT0ekjnu5L12Eai4e6O8wCkMZYAnPHLAYx316+8cAYRqfuvZbsp2stqUFRS6xI44KzuyjsDMWA9wIpjTA9LVMqYEQ6p7+D70G39hH90Unn5CktT3lE4qhDrlPyNejdcF877eP8Aad3jn4w2P5VtMPA/Di/oltSfErqa5njhR1WCZnuXiG9ibIURbzJkWQcM+TyrP1DM1UWh2UIphHTvZaT391gu9tYnCKmpWnQhI1wgyrgYA5ZqLIGtNmzLi8ndqEn16PpDqbrIOc+vNaqAOEQzFAnKXaJ7eDH9W2vsR9prHV/O75+yZR9qn9M/RZO+L5qUhxT8uVfH3Kvs3xGOAYsVRVJIBZuAycHh18uqspQ0raifIVe82CG4iBCZrY4SVZZXtHjWaE7sqZpNLMpByw4qRnOcEmtDQvqQ50TrODdPtr91S4DdcrqBpIgbkpHbxgz7m0QBWVCq+MSF2yQMjCgcMZ6q9NQ+pjc2BtrbrrAWJVsxXXb6PNEsYHuYD8KQYeCKgZvVXO7UeHzfdW5QiW956dcfvp8tKyuK8iTVHKou15niYtuUmAmjkT6eWFopJY9woJRW1atBx2Z7qZUUt6Wz26BGwPPT8Q0WIbiYyRyNs7TJGsMcYN5IA25Z3hXBhyzanY0VHVQyOAaDcbK5socdAoOxQdyxJUhjqGkkgaizYGQDgZxyHKs9WkGfZK6o3ej/AKAeiJ3yfMetHQ8ITGk4wpHTb0Kf2bfhUqziKZU3IECbPD7sGNlVlaJlLAsNSupUaRxOSAMDHOs9SkioBHqmtSPpm6torfaCuJBDaBslgTbpG2Wzk6t/q45PH1mtMHS3vl/dJbN9VXbUtrpLebMNpbxGNkmlhjDOsTjD4+m8kEZ5A1CQva0uDdflSaG3AJVZs2AI1sqkMBKnEcj5Q5eqs9E8unuR5pyQBGbeicy8q1Ddki80n/C96XB7J/vig6vyWnwI+FyHbO7vVb8zmaNiuk4VD5Oc/tqcd441VBKWjRGYlh7Z7OcbWv5ojtFuY4zPe7TuFhU+W4fSGP8AdRADLueI4cqNYXHUrN1McDPBGCShfbvSCXaMwlYFIIgVt4yctg41M7c2dtKk9mAB1kjVMoOgTnCKBzPG5F/gc/SXPdF9r1KkVONHxBNO58091GjdZ5u6QN3cbq9uXxkiaXA9eo4p/CLxaLQQgmJWdv0vjkComzpZpcAOWndV1Y4kBAQBnlnFL+lMb6paYZyd1Y3U9oLc3G0LCGNRlbZRcyTTSS9YjDABQMcWBwPdQzi7Na90M4Pz5SblAkUrtGS4xnl3d+Bnvp5CXdLVP4s3R8Sevg99BtvYx/dFI6jkKQ1PeUTVSh1zn5GvRuuC+dukBxtK7P8A1DfhW0w/gb8JbP3q9tDeTRiCATQKsrzSSpMELKVVEU8RpGcnLHq66RVccbKgulNwfIK+JzjHYKO9hOY7ne3t8VhDCZHuZFVRjOl9T6W1DkORB4cK4uo2ZbC/+l6OrrdCsmnd+RnT1Z51p4svTGVBa59U9vBh+rbX2K/aaxlfzu+fsmjNlP6Z+iyd8XzUpDif5cq6PuVK0ipFG7sFVJomZicAKSFYk8gMMazeDutVget/8K2UaKp2JcWwWGHxyyKxwzxMVuQxYSJp5EDHFVJ41qYaMQzPkv3eSpLrhRNp3CQ2TJJNAXNjJaqkc6ytJLLoGVAAwoKn3GqaWk/CiQk93/V6TcBTtncrU9sqEdxbhWcpTerVx7Uxj5vura+SFS3vfTbj95flpWVxTkSapNpbqPtu7kUskcSs0sluyNIgePEayasAup1hipH71G0NSxlMSRt7IuCUCLZejvrqF0kuDauscqao44pNYycNpd5SocAkgc+GKNhqL2cIrD1VzJCdcqrdhoRbsCjLg4wwwevmO3GKz9a4Ge7SltUQXkhMDoB6InfJ8x60lFwhMaXjCkdNvQp/Zt+FSrOIplTcgQJYWe+j3Zz5Q6ufDiPsrLguEgLN06fbLqtz0atI1eSUhwn6W4uGLRxns4+e/Yvrp9Tx1D9ZHEBKZHxt0YFVLs17ryIIWt7AHKpoEbTMMZllUYySR5KngBjIzyhWVwYCyPX3UoIQTdyn7kJLAqjAEsYHdqFKKNxdICUykbaM29E215VrW7JAUn/C96XB7F/vihKryWmwLVrlE6PbWhhOZoJmiCE5iXVqYHjvBwbTjj2c81Gmym912Nda4yHQ38wPT1Ua+6QbOnl1TePyEH6NGS2McY7Io84Ue7J9dEvfGdylcUFXEbtZr+l1G6SX0WY0t1nwc6xLHGmkcNOnR/357hQ07I7XamuGzVPUIl1/UH/F0S+B39Jc/wDi+16lSKnGtwmpdeaaNCzzd0gbhFN9cbw4UTSlj6gxrQQnLECtDA7LHcI9tdlCO3EsawuzKDFCZkjjOocHlk/aHHzR3UomqnPNtknmq3PdbZUT9EJp33t0UmkAwqiaFYo16kijDEKvDl7zU45oo7G2qshqIohtc+qEL2ZG1BM+SSCCQcEEgjhw59dN45Q9lwnccokjuE7PB76Dbexj+6KRVHIVnqjvKJqpQ60n5GvRuuC+ddvnG07snkLhvwraYe36DfhLpzZyvBPHc24t5Ibw/TmV1itxKsqhdMQb6RTpXJOO0Vnq5roqjMbH9UVEczF7pNtCB4YLdxeKtvGPoXs2TeyIoSN3JkBIVVwMZxknsoamzGTM1oP8+VN9stiUHO+qPIXT/l7K2cJuwG1ksAAdoU9vBh+rbX2K/aaxtfzu+fsmjNlO6Z+iv3xfNSkOJ/lyro+5VtuoMYBxlmRFJAOkuwXVg8MgE86y+GwMlqbOV0h0Q/BI1ywxCscMrtHbzmUySagGMbzwvlGjfRgrzGV7xqj0ZHmHKdPP/qoubKZsHYFrPElwYAjMMmMN5IYcHAHWAwYe6stWGrhc6O9wD/dXtsQpV8oE0AAwN7HgerUMVXht+u0lc/ZG3VW8QqW96Pz64/fX5aVlcUv1ElqeRctpkySbocWbxV4lyAXEEjvNErEga8MjAZ8oK3ZRmGuEtM6MboumOeMtXO2llmuWXWxjikgtTACDDLlU8cDJyY5eTLdRj76YmR7Z2xNGltf3ROYh4aNraqFsm6LwuudQRnRWJzlVd1Rs9eVVTn11n6+NrJ/CldS0B5sjzoB6InfJ8x60NDwhMaXjCkdNvQp/Zt+FSrOIplTcgQJYvIIjul1OdPk5I1AMCyZHEAgEZHHjWahkDJwSLptOzNGVMvbie4VWk2dAyweYqT3LiMjgcbqIDUOXk6iMn11purmbowkf2SbJlO6rr3aEzWryrbQqNAPjKX07bvXwjkGpcOcnVpzxHfVYMb2GzLWVhDmuAuuVm7M9uXIZjMhJHLzxSOAATC2mqam/S1TiXlWobskR3Sf8L3pcHsX++KEqvJabAu1yx0U04l1voQWNxqcLq0higZtI54HVXUg0Kpx8nOz9f9Lha3mzUUBb2PAAA/NZtXZ1nOas6TPMqj8dV/0H+xUbpsI93s5oZN7HurkLJpKlisqasq3EYJxxqFSBkCuwVxdO/Nvp/tXPgc/SXXdF/vrykU8b7gmnc+ae6jW7rPDdISdgL26JAOJJsAjIzqwKdhxbDcJ41xbDcLrtTYVrHtGSLcoUU265IXzpd2JGPAZA15APKg49YnPsLoOI5oXPIFwvWnRm28ekt3iQ4uhCDpUAKxwG08tWMeqpktNOH2F/+qbi38N1Mov/ANVJcxhHniVVG6llj8kYB3bsgOOrIUGjKV+aLZG0z88OyePg99Bt/YR/dFJ6jkKS1HeUTVSh1zn801w3XBfOvSI42ldn/qG/Ctrh/A0eyW1GjlcC5kuoGtopGim34kaNX3ck8G70gRsSNWhuJTPH30iq4wypzS3LT6IiFx6fh3U222Y8EEvjc0xtBG5cXAfMbhTujAz+UJdenAThz4UPM6BpDqe9/wCeym0PI8aBElZogW5//M/zrV073PiBcgCLPT48GP6ttfYj7TWPr+d3z9kyj7VP6Zeiv3xfNSkWJ/lyr491TlcwE6iujTICoBbMZDqFB4ZyAOPCsph73tqm5PVXPtbVQbAyb1tJiEsc26C+LQ6jLo15WRQMAKSScdRrVfiJ/wAR0so2vfVUACygXLB1xFLZaBOqG4toChimDBljc6zwdhjWOBJwRxqWIF7YnENDvVetsrOVMPbgtqxJH5Xb5Q41lsOINRceqvdsjzq91bnyQhS2vvTbj95PlrWVxQ2lSWq5Coe2dpK7mA2bz4KmPQIuoDJYyAlWznBAxjroigdTBmYkg+yKh6QaD5rjMESEmdJbWFNSrubiMSSSMMNAixwrqJA8o5wMcTwpvCyMXkFxfzKLja2xcuOw2Jts7pYhw0qowMf/ADsrM1WUzXvdKagDMdUe9APRE/ek+Y9aai4QmVJxhSem3oU/s2/CvaziKZU3IEEbKkITgcElEB7N46pkesas1naVodUAH1TWqJERspm1Ni3rSvJGs67k6bKOOSNYgE5SOu8BYvg5yORxwrSPE2YBlsoSdpjym+659MNiEs4dHisYSZcRqhV5ZCJJZn45wpYgDTwwx48MV1fVy2jClAWXu4quQKJLcJ5olQD3OKz1MT1Rm3Th9umbJuLyrWN2SHzSh8L/AKXB7F/vig6vyWmwPtcqzYmxmnwBK8YeORX0kAbjgZdZx5vBeWD66hShynjT4RZzhcjZSbOwtr0BrCIuY5Iw8UkaRsYnJVJ0ZT5oIyQeOAevgb+ix2rSgP8A5KeE/VaNdlRdJ3i8aEFu0kkdvvNbM30QlkbVKIU/ZXUMHickHvqFSQ1oaiMIa+SV0rhui7wO/pLn/wAX/uV1JsvMa7gmnc+ae6jW7rPt3Xz9tJC13dKoJLSzAYOOJJwfjT1gvDZP425obK42xtyLemWazu1eVIXJWa3wyoAqyJlT5J0jjn4UsjZI4FrSlUcczg5jD+i72/Sa2uLlpoLO9eVpklCfmqqZEA0DVrLY8jOBk864iUR5TsuLZ2x5XCzUGuzOZpWxqkkkkIByAZHLsOPHgWxx7KZUrLRptSsLIU9fB6fzG39jH90UpqOQpLU95RLVKHXObka9G64L526QHG0rs/8AUN+FbXDheBvwltQfErYwyyApc2aXK5BBSZ1lQYHDSFZG7RkD8aSVrAHktkA9j/Ar4XDLay6SdDUkQysJkVBnd3jtCyjr0MzNGfcV91Bw1UbXXLB8j/2rXRkjQoSuJUZcx+b1Vr4ZGvjGVLi0h2qengx/Vtr7FftNY2v53fP2TNnap/TP0WTvi+alIcU/Ln+eavj3VTuma3kVMayh0Z5a8ZXPqyBmsZTy9Kpa/wBCLohwuEOz7YhjWecTIrMZ3S21abpbmaMRGIxnmAQzBxwIbPIZO5ayPOakHcW/whfKyxfWK21k2AFxbwwDHXM0qyQqB1lAS3qBoGhzdOR7jo7ZTNrhWMDE+Kk9ckZ9xYYpDR2FUB7q1x0TC6q2/khUtr7064/fX5aVlcU5UlqeRSpttQIZEkkMSoBw0yZlLDPnopwoPAgceHVR+GwwGMOvqjqVjMt0PQTWsr76edJnAKqWhuxFEmeEcaBNKqOHPJOOOaOnjbJo6S3toP8AKvezNu5SYdrrcxsUXSFyOHm8CQCM44EDI76zFTT9KW19EonZkKNOgHoifvSfMatRQ8ITOl7ApHTb0Kf2bfhUqziKZU3IEBWyK0DhlVgUxpYZUk4AyOsZI4VnaZuaob8ptUG0ZXK76GRC4mXdzRorgRyLFKxcFELYZVwVDFgDz6qd1LagP+kdLJXG6MjxrW/6PRx28zlZZNzGjh5llIdjJpKYl6guPN417EyYxuMp1/4ue5gcMoXrQDVbgDA3qcP+8UjpufVNHcZTgXlWrbskRSg8LvpcHsX++KEqtwtNgfa5U+ztv28SyxXIlEc1sYdUQBdckFuBPWMcfVxrqVwAN15jVLI57SwX3/0rjYvSnZ0Jdo3vVZ4TEv5uDpBOQy7sEFgRwzRDCwbJVUR1cpu9p09kM7UkgQRR2i3BTDa2nhEbZGnS2RxORrzkdQoSoazyKdYVJPctczT4KLvA7+kue6L7XqdIhsa7gmndeae6jhus+3dIOYfn1x7aX7TT6LiT+LiV7tTakLLZ2t19EBYWssF0oyYXcMjiVeuJhGM9nwITR52uLmJNEZGOL2Lpsa3aC9to3ChjMCCpzHIrI4DxPjDDl6x10XUVDZYhbfzRlTUtmg90CLyk/ff+TEUbTcQR1Mfop7eD30G29hH90UnqOQpLUd5RNVKHWk/I16N1wXzp0g/WV3/qG/Ctph/A34Syo7lc2e0WtFaSPaO7RmwySxmRGcKM/RhWbzcHhjIpFXdOSawac3sioQ7Le6h320dlSKXaJ5bkg8YIGSMnqJS5Y4Gfq0PBT1LD4W/4U3PZ5lDnHd5KhSeOByrWwAiPUWS/TNoU+PBj+rbX2K/aax1fzu+fsmTNlP6Z+iyd8XzUpDin5cq+PuVZbzaY0AJBeRE1DGQDksRnrwDis5hMTZajK4K55sNFRWcxmgjlaOIzPBcSbx4lctulRkUjkNQPHHZTGlpIpJpYgSADoqySACtdpbt0a73SM4tZLnEgLqd1oXQq5wDpbGrny6qjh8JkjfEXGzT6/K9da91MW43jW7AADfJgDkBqGKWULMtSB7lSd2pgfs+6tx5IZLa+9NuP3l+WlZXFOVJankXPbd86rLuSqyJJbxh2VWEUcqsxmw3kgs40ajy00xw4tZSl7BchHU9mxXC1isrssgumWVXdYxKqxpcRs5AV43QDUoJyyMCCM91Tp6v8UenIxTZL1NCFEsr0SRMMKGVmVygwrMrMhceolcj1EUjq4enNa+iWTsyusjfwf+iJ3yfMatNQ8ITOk4wpHTb0Kf2bfhUqziKZU3IEBWysYWCAs2AVUdZUhgPfjFZqCTJUNcfVN525oyF6eC/nmmnM1xaI75RHuWCquFUAIG0jkTy/apzLWyF30RcfCWNhYG+M6rnepcR2s4Mst0ksDJJI0sjRxPqXdyLqBGBxB0nPKropJiHGRunsouZHcZSudlnVb5xnfJyOf2x10lh500dxFOFeValqRFKDwvD87g9i/wB8UJVbhabAu1yqdjX9tGVW4OhTnVLu95pPDHDsxnjg4xVUGU6FF4qahozRi6L7iOOGK4kFrNIIYDNE7zIIZ1Xi2gwEgcOOGAJ7KPEbR5LLOqpn+Eu3S+2ztCe6kR5IYYI0VhGkS8w2DlmPFuQOSOGT20FPM0+Gy0mGUMsJzON7ow8Dv6S57ov99TpEJjXcE07nzT3UcFn27pBXGfHrgLzM0v2mn0XFqtBBbparfbVtNJLamVFGbKKOERsW1xwlhvDkDQTrHD1c6Bog0OIQdDkzuF1c9FZbu2ZIlijnj1M8VvIQrIygsWhkwQhwDw688MVGsgY3xNVddTxt8bTv5IIhfUjuceWzOMZ/bJbHHvphTD6QTCnBEIunx4PfQbb2Ef3RSao5CktTyFE9Uodc5/NNejdcF867eH9p3f8AqW/Ctph/APhLageJX1/NAlnE91vsePSFFiRH1MIFXyg7KNIB+NZ6YyCrd0xcopgb0hdV9z0otxG27jvAdJ0ForYJnHAnDZx3UQ11aCCRoqy2FD1xMXTUwwT1VpIyXRgu3Qmgdonp4Mf1ba+xH2msXX87vn7JoztU/pn6LJ3xfNSkOKflyro+5Uc8+7gVwjOUkjcIvnNpYEherJGedZbDZ2xVQLttf8K+Rtwq60vlh3YNndhUV1jiM9qWCyDSQI2cMeB7a1Ec9M1xe1pudzY2VBBUG7nJtjBFDcqzQG1Q3TW0QSOQqrYCHLMdIAzzPI1Fs1NGxz4gTfcgEj+66x81Y2sJTxUNz3kZPHPNgcZ99Z2keHVVx6q49qYh833VtkKUtb3024/eT5aVlcU5f0SWqP1FtteFE+mE4hdAFeV2RYQJDkQyBwQ4b6uCevhzo7CoZmNu06eiMpI3BtwVTyXd2cx28dvG/mtJHvNSBlyGhDuUVGVgVdMjB4eoqerbTuN22JVskwZpbVSbTZQtoAmcnmx9eOVZmSYzS5kqmeXuujToB6InfJ8x61lFwhNaTjCkdNvQp/Zt+FSrOIplTcgQLYSOsTbs4fQQpxnBxwOOusu2QRyhx2TmRuZhC7xbY3iqlsltb3gPGO4Qus+OYgnJ87geBGrtHWdXTyxStuyyRSNe02ctOlezJbq7njkuZBErIVty2FK7uM5VBjUNRfidQyKBrqmaN1gNLIimhY4XJUYQBJYFXkJYwM8/OXjSakJfLcpnIAGEeybi8q1rdkhO6T/hd9Lg9i/3xQdX5LTYF2uVXsvYm+T9pjjOhELsB2nHIUPFEX6jyTKtxBkBs8aH+f7Ufo9f3NqzLZurxHUHhm/Q4bmSv7J7ueTkURFM5pylLqvDYJGdVht/hR9uX4eRUjtvF9IYTIr64tYwV3YIBThnK4HMd9eVGU+Vip4S2dt7kOb5HdFngd/S3PdF/vqVIh8a7gmndeae6jgs63dIOdsX1x7aXHxNPouJaGHhV1tfpIkKWSiziuD4hB5bPJG45q0Y0qeRX+dJ44nuccqTRxPc5wYdV06OdMYzcRmazgtYyWUztcSEpqRuOZFAwcY4/Wqc1PK1t3Kc1NO1mZ/+0B2undEKcgcAe0DgD7wM++msB+mE3p+EJ9eD30G29hH90UnqOQpJU95RNVCHWk/I16N1wXzp0h/WV3/qH/Ctph+sDfhLqg+JS7i0iESzIGdku1jZWYsqgw7zUVPBWZlCgjGdOONKp5zHWG7QNFaxl4t1b3FwJ55bWNJFdN5Gk7PmN54ULvG0WnCodDgEHI00IyaoY0Tk+EnZWFjD4BugqacSJqHI8fjxrVMkEjA5A5bPsnr4Mf1ba+xH2msZX87vn7JlH2qf0z9Fk74vmpSHFPy5/nmr4+5QLJiI/JwGOlVJ44Z2CKceotWToIhLVBpV7jYIdO0XZpSu4Nmku4aJwjS3OJdzcyuxOoEHWVxz0deeGwdPklEDWaFUWvqs7X2TPJILOOYtFEyNNK7AyPJnVDEeOoiOPQf8xIJPPIuI1LaWPIwb3XrRfdWFzCEkt1HJZIx8CKzmHOzTg+6ud2o6bl7q3SES2vPTrj95PuLWUxQfVv7JLU8ii7UkKvmWFnXfLLEVljUhniW3AdHRhxIIUnramNJMx9N9RpsPRHQSDp6rLXDxfTizvFVIEiZ1eyZN3CzneYPlcN4QSFxhQOQpg6KKZgc4aDZXljXi5WkF1NJCTOoVuHLBzw5gjhyx/OsrOxrJDk2SafLmsEZdAPRE75PmNWoouEJrS8YUjpt6FP7NvwqVXxFMqbkCC9h4CgkE8gAOZZiFVR3kis1FD1pcqbzyZGFyzcxW9wsu9QgxvIjoBr4wkiQ4A8pRjn+NEx0sscrmxnbVCumY5gzDdVV7460IjjkW4i4bqR0DSRAY0tHLqDA4621d9EDEwWmOUKs0pvmYu8SMJLcOctvY9R9eteFA0rgZvDsj3i0ZB9E3U5Vq27JAd0oPC76XB7F/vig6vyWmwPsd8qp6O7USGXDvuklglgMw4GJpNO7kJ+qGXGerI6s1GkfY29VLHqdzo2yN8r/vb7LgdgNADDJmFjkHWxww+sknJgeYI/ka8fC8Pur4K+lfBk20/wBKT0zDDxKSX0ia3dZ+GC4hZVhlYdrKzfD1VZVC7QSgcFflkewHTyV34Hf0tz3Rfa9dSL3Gtwmrdeae6jRus63dIKU/n9x7aX7TT+I/TWhh4kT3Wwd8thMzxCNLGMASTCMl28pjxHEcuVKYpum8lKIajovcbKNf7LtSpDzWHAH/AO748vUKINcXaEIh2Il2hCChJG0eYl0r1DsyO2mTHAsuAmrHB0VwLJ5+D30G29hH90UjqOQrP1PeUTVQh1pP5pr0brgvnTpF+srz/UP+FbXDuBvwltR3KVHta0Ry2q6t5F8kPbpnUuB5x3q9eeBB7aUYgyV0mUsze6uhLWjey3iKSRyJYXkmWjkMsLRNHNKvlPKUaQNqcjJOhwSAedBveHZROywGisboCWm5Q8UURgIcjqPD8K1cTWiMBuyA1z6p7eDD9W2vsR9prG1/O75+yZx9qndM/RX74vmpSHFPy5/nmr4+5VBt3kgKxtocgFW6wykMrDgeIIB4g8qxkFR0JhJ6FEEXVSNk7VBz48Sc8t3af/r/APFPP/sQJ2H9j91V0VyvdhbSm4TXKlMqSNFuMlSCCWWLVzA5MOVeSY+HNLbDX2P+13SVjJDoe3XJOJIxk8zxGTS7DnB1RcKbx4UdnzfdW5GyFS3vfTbj99flpWWxPkSWq7yuG3FKtmXUkb7ht7oZ1jlt3Zk3iLx3bCRgT1EA0XhsjTCYZDb0Pqi6V4LMrtFD2fu3na5dwgWaBYJpfoyILVY9641cdLfSYXr3nfRweH1QDHXDRr/PZXhwMlgdgo+wpC0LnBVNbmMEEYRnZkXB5YUqKR4hl/EEhLaoNzmxTB6AeiJ3yfMetDQ8ITGl4wpHTb0Kf2bfhUqziKZU3IEC7OuRGiOzBVWa3Z2YgKqCZC7EngABk59VIaFwFU1M6sXiK6bMFvG8oa/sAjtf+ULyPVi6fUmVOMEcM8a0LY7TOkvulTn3aG22W1jdQwWygy2T6I+O7vYzqIXJCggZyeQ7qWyYOHXJKJbWFullBhu1mkgdM6TNHjPPzl5+ul1NH05cqPc8OYT7JvJyrUt2SIpQeF30uD2L/fFB1W60uB9rkLogIwRQFyDcLT5Q4WK9bTXcC6ba6liX6oY6R3K2QPcBRLKtzUkqcEikdcKL4s2tpZZGllbm7ksfiTVckznoukw9lKNEdeB39Jc90X2vRdIkuNdwTUufNPdRwWdbukDcE+PXGkAnfS4z62NPoheJaGEAx7rTpBC8z2m/iRFW0jiiAOverGSGkU4GMkjh/wAigqONuc3QdCxjnuF1I2d0bifOUOrjpRVJdtILMcdwJoyZ0UYBR074ogFUTlNH0fmdXDHDmDiiA5rmXar7tcy7dk7/AAe+gW/sI/uikFRyFZyp7yiaqEOtJ/NNejdcvnbpCP7Ruz/1D/hWzw/gaPZLKg+JEmzpJH8nxOZzjKCFrdcrgZJEi5BznjypNXSyxvJa5WwNY/QhYlvZN3OYLZo3iSTeTTyRM1uCpWRhFGqjXpLAam6+AIoF5dJbqvFlc3K2+VqBtyFjAU5A6/srWwACIZTdL8136p7eDH9W2vsh9prIV/M7+eiaR9qn9M/RZO+L5qUixT8uf55q+PuUPZPmju/4rAzbolWJNU7qSw54VxC5D20P00Ptk+8Kc4WLTNUH6hGx833VvPJBpb3fp0/76fLSsrimkt0lqdJFyvZ/pYmLBcXNwrsTgBUhjMSH1YOvHaKPkjzUbSxut0fkvELBRYHLNKJSHw9o0YYhmVZkgMgTJzxLSkY5Z4cqnLABVsLRoQL/ALqRi+oCPRaQ3BLXCFiwjmmRSTkhVmkVRnrwABnnwpbiMLY5/CN0FVsaHGyOOgHoid8nzHp9Q8IR1KPphSem3oU/s2/CpVnEUwpuQID2fAskeluRHGsnI4sdcbp4RmbYr3/0tb/VP8VcK6VUGFi1forbfVPx/wD5XorZVwgjWiwLHLAqDAE0eB/3LRFK4ulBKskaAwj2TdXlWsbskBSg8LY/O4PYv98UFV+S0uB9rkPWceRSx7lpC6wU021ViRQEigXqYq1mqmHXCK/A+Ppbnui+16a0lrLLY0dQmnc+ae6jRukDd0gp2xfXB/8AWl+009i4loYONX+19r2cKWBnjumk/J8JV4Wi0qr8+Dnziynj3UpjEuZxYksYmDndPdS+inSCzuLuJYo7wOTIqSSmHQGaN8ghGzyBrnmUt8ey9mE5bd2yXNummMrzKnSe8cD9lOKYgxaJzTG8AIT48HvoFv7GP7BSWo5CktT3lE1UoZaTeaa4brkg9qwhto3fDP5w34Vr6M2hb8JLVvyvU/ad/GLXd3MdyEa6IcxCF0mxGGiifMqthVOdOME0hqGOfUkNF/ZMInDpAnRcdt9ILW4gjhC3umONdUfi0YE0kahYnmYTZIUKABx7eJAxCOmmY7N01MysLbZlQpDmHVo0/wCXj+NaeKTNHtZJ3P8AqWBunR4Mh/Z1r7Ifaay1fzu+U7i7Qp3TP0WTvi+alIcU4Cr4+5Qtk+aO6sFNuUSrTFUAqV1rJyrlyHb4/Tw+2j+8KdYZzNVb9Ajc+bW6vohEubsfntx++ny0rKYryJROLvK6TZt97Kbp41IWSXGkRpkCOPPklmdtIAVcZxTHDTM6Lus0IynzZd9FHfaMgRp5LmQQLGsi3IihOpWJVY0Vo9YuNSlTGTw9/Bk1sma5cMvltdEeK97qo2BGPF2fQVLHLEsWLMclmye0knvJrMVryZtTdK6jVyP+gPoid8nzHrSUPCEwpuMKR039Cn9k34VKr4ij6bkCCNj8hWQm3KeAq3odeFqw/KvQvbWCpJv08Ptk+8tMaLkCpkd4SPZNheVa5uyRpT+FNc3kHsX++KX13ktFg58DkPIhTiKXAg6LSNIcLKQ19wqvpKPRN1HaItxNTzZdF0jsgRR4JlxNc90X++mlCbi6zGLG9kzrrzT3UxG6Rt3SAunxfXB4fppeYz1nqNPIeOy0MAvHZSNt2YENi1tGib6HM04L+XMuVkt9JJVCCS2nvx10BTXbKQSltJcTEZrKVs6xF1qs5U0642Nu+OCzoGfS46wwB/h9dX1wLCHeRRGIZoyHDUeiFIgoiwq6e1ew45e7iPdRcRaY9EdEQYhZPfwe+gW3sY/uiktT3lIanvKJqpQy5zeaa4LkgtpTY2lef6hvwrX0bbwNt6JNWsu5WO09swxW8ZMazyeOysib5oyuIFUu2gEnngd4pHIyQ1RDDYo6PK2EXVZd9J5SrKtkEJBAfxm5YqepsHgcHjxollHVX7j/AGVbp4CLKFPdMYfL87rp2yN+Xx7pb0x1LhOTwYH+zbX2I+01lK8/Xcn0faFO6Zeiyd8XzUpDin5c/oro91D2SOA/+dlYKU7okFWdDhSWsvKvQuQ9fD6aH2yfeFOsM5mquRG3VW6GyES4uz+fXH76fLWsrinIlE5tKq7bW1Asjo9vJKDLFLGUkVMFI9AVgyNkZyw58+rrPoqmIQZHoqGVpZYqPcdIoGSKNra7+jleYDeW5BkfVlm1DjjW+BpHOjPxNM5mTyVxljIspVjfSywFpl09Q4YzzycYHq/nWaqmMbL4DolsxbfRGnQH0RO+T5j1qaHhCZU3GFI6behT+zb8KlV8RR9NyBBGxx5IrITHUp0B5q3ocKeyw/KvQvCLqkn/AE8Ptk+8KZUXIFVJ2n4TYQ8K1rdkiKUvhUfF5B7F/viga1t7LR4MLsd8qhM+RilYbZaKNltVpuzzqWYHRW5gtjcYFQLblVSsuibwRtma6/8AF9r03owAFmcYFi1M+6800eDqkDd1897VH55ce3l+8afUwu1aSl7Qu2z9qS2oZQiT28hzLbycULfXUgZR+XlDsHDrqipoyTmaqKmgLjmYpzdN4o1/NLWcT4ZUaaRZI4iwKlkx5THH1sc6CMUzzlcl5gnkOVyGYbUxxYPE449vLHH102jiyNsU5ZHkjsnt4PfQbf2Mf2CklR3lIKnkKJqouh0M+EW+uILGR7QEyArkgamRCcO6r1kD4c+qiKVjHSgP2UH3tokHBfl3Z3fU7HLMT5RbrJ9dbOBrWtGXYJa8OdurKyt4NYc8W4cz2cqrkijz57aoSR0hFgrO4u48ecKmxyGZHJdUN9crxwRRF7o+Nrro68DO1rlpjBlntViPEjhGwK6FVvXk+T76y+KxRt8Q3TKAvtYok6XX0ouTG7FYNKlRyVzwJJPaCOXqrDYvJLfKNkbHZTNnbQjAHlD41lJYnEnRX2U07Ti+uPjVQgf6KSw2048ecPiK7oP9F4VQ7YvU5q+CDkEHiCORo+mbIx12qB1VzNtG6/JplCnf6M+ac41Y16PrafKxW0ZJIae5GqCnJDTZA+yr/LFpH1OfOZuZI4cazdU17ySUjdmcblEUW0I/rD40uMb1ICy3N/H9YfEVwjf/AAqSr9o3yEHDA++rY43A6qp11noHtGbxkRIS0Gli4/ZjPAgg9RJPL1+qtJhzpL2OyOo3PvY7LbwkbTnWZYslLZoxkgcJGJOpWbHDHDhw51biDnjQbLRUbWHU7qv2beoAOIrNyxuJTO6sfyjH9YfGqui62ygSsNtGP6wrhA/0UmlUe1b1eavgg5DA8QRxBFGQh7SCvXAEEFMToXezy2ivcA7zLAEjSXUHyWYdWf58+utTTOcY7u3SKoY1slm7JL7b2pPLcs12SJFZlCMMCMZ81R2evroOYvcdVq8ObGxng9l2s516zQTwbaJo6RrdArJpkxzFUBr1QJgqu9nUciKJjv5ogSscNVr0e2tcQ3C+KEl2dcxgZWQZxhhjgOJ48MUXC57XbJPiLIntJd6Jt+EfaFxBYs9sDr1KGZRqZEJwzhcHPUM9Wc05gALvEsxA1pfYpJ21zqJZ21MSSzHmWPMn109jLQtDDlaFO8YXt/nVpcERnaNisi4XtH8q8aW2UczAo91MuOYrnEWUHvbZHPgc2tcvI8TZa2SPyWI4IwICordYIzwzwx66T1jWjUJJWtaDcJsCgNEvUDaxOnhV0QF14UGz2hJJKD+EUza8AKuy5iz/AMg/hH/Fe9ReZV7xP/IPgP8Aiu6gXZV4Wf8AlH8I/wCK7qBe2RDsEMvDGB6qCnIUwu21ic8sjupROCVaCqwZ7B8KDMRXpK9x7B8K86RXXXuPYPhXdErrlZTORwHwqTIrFddXTSNu6YC9lTJqh2dTqPkj4UK5lyhSxaFD9UfCo9NeZF7Sfqj4V3TXZF7Qfqj4V3TK7IrfYrMOGMVfECFfGLKbtLJ4Y4d2apqASmUFt1V7gfVHwFAmNyLDgvbj/KPgK86bl2YL24/yj4Cu6bl2YLZYcHzR8BUmsddRcRZXURbRTaEkhBPa0uQrtaJmfiM94zUXDVMoC0BQhbf5R8KjZXdVvqs+LH6o+FdlXdUeqx4qfqj4V1l3VU/ZMZVhgY7hVjNFRUOa4K82w7bvh2UXHvdLmAByA7i0YscqPgKLDgmIcAFz8Tb6o+FSzrs4XvE2+qPhXZ12cLwsm+qPhXZl2cIt6MaxgYwOzFDyEFB1BBRcvKh7IMrEkYI417deKObFewVPqFeWWBs9ewV3UK6yz4gvZXdQrrLHiC9ld1Cusu0VuF5ColxK6y9JADzqBAK9XPxJahkC6694itdkC5e8SWuyBddZFkvZXZAuuum5FTsuXI2KnqrzKF5lCx4itdlC7KF7xBeyuyhdlCx4gvZXZQuyhdYrYLyFegWXWW7xA86i5gKmHELmbVaj0mqXUK94qtd0mruoV7xZa7pNXdQrwthXCJq4yFdRHwxVgAChcrhJZKequyhTEhC18QXsrsoXolcvfk9ewV2ULuq5e/J69grsoXdZy3js1HIV1gvDISujwAjjXqhcqK2zE7BXuYqQkKx+S07K9zFe9Qr35LTsrsxXdQrP5LTsFdmK7qFd4bRV5AV4TdRLiV3ArxRX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503636"/>
            <a:ext cx="40767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6" descr="Image result for dress up box clip ar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8948" y="-148285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1" y="2251809"/>
            <a:ext cx="4495800" cy="445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Image result for dress up box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91" y="2438400"/>
            <a:ext cx="408622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8800" y="110576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80520" y="228600"/>
            <a:ext cx="275388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07655" y="2293145"/>
            <a:ext cx="6143628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8173" y="136267"/>
            <a:ext cx="696154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Dressed In My    	Best Character!! 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9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US" dirty="0">
              <a:latin typeface="Gabriola" panose="04040605051002020D02" pitchFamily="8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MAKES </a:t>
            </a:r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GOOD CHOICES!!!! </a:t>
            </a:r>
          </a:p>
          <a:p>
            <a:r>
              <a:rPr lang="en-US" sz="4000" dirty="0" smtClean="0">
                <a:latin typeface="Gabriola" panose="04040605051002020D02" pitchFamily="82" charset="0"/>
              </a:rPr>
              <a:t>Keeps </a:t>
            </a:r>
            <a:r>
              <a:rPr lang="en-US" sz="4000" dirty="0" smtClean="0">
                <a:latin typeface="Gabriola" panose="04040605051002020D02" pitchFamily="82" charset="0"/>
              </a:rPr>
              <a:t>trying- never give up!</a:t>
            </a:r>
          </a:p>
          <a:p>
            <a:r>
              <a:rPr lang="en-US" sz="4000" dirty="0" smtClean="0">
                <a:latin typeface="Gabriola" panose="04040605051002020D02" pitchFamily="82" charset="0"/>
              </a:rPr>
              <a:t>Always </a:t>
            </a:r>
            <a:r>
              <a:rPr lang="en-US" sz="4000" dirty="0" smtClean="0">
                <a:latin typeface="Gabriola" panose="04040605051002020D02" pitchFamily="82" charset="0"/>
              </a:rPr>
              <a:t>does my best </a:t>
            </a:r>
            <a:endParaRPr lang="en-US" sz="4000" dirty="0">
              <a:latin typeface="Gabriola" panose="04040605051002020D02" pitchFamily="82" charset="0"/>
            </a:endParaRPr>
          </a:p>
          <a:p>
            <a:r>
              <a:rPr lang="en-US" sz="4000" dirty="0" smtClean="0">
                <a:latin typeface="Gabriola" panose="04040605051002020D02" pitchFamily="82" charset="0"/>
              </a:rPr>
              <a:t>Does my jobs </a:t>
            </a:r>
            <a:r>
              <a:rPr lang="en-US" sz="4000" dirty="0" smtClean="0">
                <a:latin typeface="Gabriola" panose="04040605051002020D02" pitchFamily="82" charset="0"/>
              </a:rPr>
              <a:t>at home and at school</a:t>
            </a:r>
            <a:endParaRPr lang="en-US" sz="4000" dirty="0">
              <a:latin typeface="Gabriola" panose="04040605051002020D02" pitchFamily="82" charset="0"/>
            </a:endParaRPr>
          </a:p>
          <a:p>
            <a:r>
              <a:rPr lang="en-US" sz="4000" dirty="0" smtClean="0">
                <a:latin typeface="Gabriola" panose="04040605051002020D02" pitchFamily="82" charset="0"/>
              </a:rPr>
              <a:t>Follows </a:t>
            </a:r>
            <a:r>
              <a:rPr lang="en-US" sz="4000" dirty="0" smtClean="0">
                <a:latin typeface="Gabriola" panose="04040605051002020D02" pitchFamily="82" charset="0"/>
              </a:rPr>
              <a:t>rules and directions</a:t>
            </a:r>
            <a:endParaRPr lang="en-US" sz="4000" dirty="0">
              <a:latin typeface="Gabriola" panose="04040605051002020D02" pitchFamily="82" charset="0"/>
            </a:endParaRPr>
          </a:p>
          <a:p>
            <a:r>
              <a:rPr lang="en-US" sz="4000" dirty="0" smtClean="0">
                <a:latin typeface="Gabriola" panose="04040605051002020D02" pitchFamily="82" charset="0"/>
              </a:rPr>
              <a:t>Sets </a:t>
            </a:r>
            <a:r>
              <a:rPr lang="en-US" sz="4000" dirty="0">
                <a:latin typeface="Gabriola" panose="04040605051002020D02" pitchFamily="82" charset="0"/>
              </a:rPr>
              <a:t>a good example for </a:t>
            </a:r>
            <a:r>
              <a:rPr lang="en-US" sz="4000" dirty="0" smtClean="0">
                <a:latin typeface="Gabriola" panose="04040605051002020D02" pitchFamily="82" charset="0"/>
              </a:rPr>
              <a:t>others- </a:t>
            </a:r>
            <a:r>
              <a:rPr lang="en-US" sz="4000" dirty="0" smtClean="0">
                <a:latin typeface="Gabriola" panose="04040605051002020D02" pitchFamily="82" charset="0"/>
              </a:rPr>
              <a:t>I do </a:t>
            </a:r>
            <a:r>
              <a:rPr lang="en-US" sz="4000" dirty="0" smtClean="0">
                <a:latin typeface="Gabriola" panose="04040605051002020D02" pitchFamily="82" charset="0"/>
              </a:rPr>
              <a:t>the right </a:t>
            </a:r>
            <a:r>
              <a:rPr lang="en-US" sz="4000" dirty="0" smtClean="0">
                <a:latin typeface="Gabriola" panose="04040605051002020D02" pitchFamily="82" charset="0"/>
              </a:rPr>
              <a:t>thing</a:t>
            </a:r>
            <a:r>
              <a:rPr lang="en-US" sz="4000" dirty="0">
                <a:latin typeface="Gabriola" panose="04040605051002020D02" pitchFamily="82" charset="0"/>
              </a:rPr>
              <a:t> </a:t>
            </a:r>
            <a:r>
              <a:rPr lang="en-US" sz="4000" dirty="0" smtClean="0">
                <a:latin typeface="Gabriola" panose="04040605051002020D02" pitchFamily="82" charset="0"/>
              </a:rPr>
              <a:t>(even when no one is watching).</a:t>
            </a:r>
            <a:endParaRPr lang="en-US" sz="4000" dirty="0">
              <a:latin typeface="Gabriola" panose="04040605051002020D02" pitchFamily="8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someone who…</a:t>
            </a:r>
            <a:endParaRPr lang="en-US" dirty="0"/>
          </a:p>
        </p:txBody>
      </p:sp>
      <p:pic>
        <p:nvPicPr>
          <p:cNvPr id="2051" name="Picture 3" descr="C:\Users\emonnat.SOUTHLEWIS\AppData\Local\Microsoft\Windows\Temporary Internet Files\Content.IE5\R2ER8FVB\El-efecto-dunning-kruger_Incompetencia-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05000"/>
            <a:ext cx="165354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8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someone who…</a:t>
            </a:r>
            <a:endParaRPr lang="en-US" dirty="0"/>
          </a:p>
        </p:txBody>
      </p:sp>
      <p:pic>
        <p:nvPicPr>
          <p:cNvPr id="3075" name="Picture 3" descr="C:\Users\emonnat.SOUTHLEWIS\AppData\Local\Microsoft\Windows\Temporary Internet Files\Content.IE5\LD2VSNLH\5029147286_dda298df27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Follows </a:t>
            </a:r>
            <a:r>
              <a:rPr lang="en-US" sz="44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the Golden </a:t>
            </a:r>
            <a:r>
              <a:rPr lang="en-US" sz="4400" dirty="0">
                <a:solidFill>
                  <a:srgbClr val="FF0000"/>
                </a:solidFill>
                <a:latin typeface="Gabriola" panose="04040605051002020D02" pitchFamily="82" charset="0"/>
              </a:rPr>
              <a:t>Rule 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Knows that it is okay </a:t>
            </a:r>
            <a:r>
              <a:rPr lang="en-US" sz="4400" dirty="0" smtClean="0">
                <a:latin typeface="Gabriola" panose="04040605051002020D02" pitchFamily="82" charset="0"/>
              </a:rPr>
              <a:t>if we are all different! (Tolerance)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Uses </a:t>
            </a:r>
            <a:r>
              <a:rPr lang="en-US" sz="4400" dirty="0">
                <a:latin typeface="Gabriola" panose="04040605051002020D02" pitchFamily="82" charset="0"/>
              </a:rPr>
              <a:t>good </a:t>
            </a:r>
            <a:r>
              <a:rPr lang="en-US" sz="4400" dirty="0" smtClean="0">
                <a:latin typeface="Gabriola" panose="04040605051002020D02" pitchFamily="82" charset="0"/>
              </a:rPr>
              <a:t>manners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Doesn’t hurt </a:t>
            </a:r>
            <a:r>
              <a:rPr lang="en-US" sz="4400" dirty="0" smtClean="0">
                <a:latin typeface="Gabriola" panose="04040605051002020D02" pitchFamily="82" charset="0"/>
              </a:rPr>
              <a:t>anyone on the inside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Doesn’t hurt </a:t>
            </a:r>
            <a:r>
              <a:rPr lang="en-US" sz="4400" dirty="0" smtClean="0">
                <a:latin typeface="Gabriola" panose="04040605051002020D02" pitchFamily="82" charset="0"/>
              </a:rPr>
              <a:t>anyone on the outside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Does </a:t>
            </a:r>
            <a:r>
              <a:rPr lang="en-US" sz="4400" dirty="0" smtClean="0">
                <a:latin typeface="Gabriola" panose="04040605051002020D02" pitchFamily="82" charset="0"/>
              </a:rPr>
              <a:t>what grown-ups ask </a:t>
            </a:r>
            <a:r>
              <a:rPr lang="en-US" sz="4400" dirty="0" smtClean="0">
                <a:latin typeface="Gabriola" panose="04040605051002020D02" pitchFamily="82" charset="0"/>
              </a:rPr>
              <a:t>me to </a:t>
            </a:r>
            <a:r>
              <a:rPr lang="en-US" sz="4400" dirty="0" smtClean="0">
                <a:latin typeface="Gabriola" panose="04040605051002020D02" pitchFamily="82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25758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someone who…</a:t>
            </a:r>
            <a:endParaRPr lang="en-US" dirty="0"/>
          </a:p>
        </p:txBody>
      </p:sp>
      <p:pic>
        <p:nvPicPr>
          <p:cNvPr id="5" name="Picture 2" descr="C:\Users\emonnat.SOUTHLEWIS\AppData\Local\Microsoft\Windows\Temporary Internet Files\Content.IE5\JPBIOP51\Redhear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19400"/>
            <a:ext cx="4884896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Is </a:t>
            </a:r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nice </a:t>
            </a:r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to everyone </a:t>
            </a:r>
            <a:r>
              <a:rPr lang="en-US" sz="4000" dirty="0" smtClean="0">
                <a:latin typeface="Gabriola" panose="04040605051002020D02" pitchFamily="82" charset="0"/>
              </a:rPr>
              <a:t>(</a:t>
            </a:r>
            <a:r>
              <a:rPr lang="en-US" sz="4000" dirty="0" smtClean="0">
                <a:latin typeface="Gabriola" panose="04040605051002020D02" pitchFamily="82" charset="0"/>
              </a:rPr>
              <a:t>fills </a:t>
            </a:r>
            <a:r>
              <a:rPr lang="en-US" sz="4000" dirty="0" smtClean="0">
                <a:latin typeface="Gabriola" panose="04040605051002020D02" pitchFamily="82" charset="0"/>
              </a:rPr>
              <a:t>a bucket)</a:t>
            </a:r>
          </a:p>
          <a:p>
            <a:r>
              <a:rPr lang="en-US" sz="4000" dirty="0" smtClean="0">
                <a:latin typeface="Gabriola" panose="04040605051002020D02" pitchFamily="82" charset="0"/>
              </a:rPr>
              <a:t>Makes </a:t>
            </a:r>
            <a:r>
              <a:rPr lang="en-US" sz="4000" dirty="0" smtClean="0">
                <a:latin typeface="Gabriola" panose="04040605051002020D02" pitchFamily="82" charset="0"/>
              </a:rPr>
              <a:t>others feel good by </a:t>
            </a:r>
            <a:r>
              <a:rPr lang="en-US" sz="4000" dirty="0" smtClean="0">
                <a:latin typeface="Gabriola" panose="04040605051002020D02" pitchFamily="82" charset="0"/>
              </a:rPr>
              <a:t>my words </a:t>
            </a:r>
            <a:r>
              <a:rPr lang="en-US" sz="4000" dirty="0" smtClean="0">
                <a:latin typeface="Gabriola" panose="04040605051002020D02" pitchFamily="82" charset="0"/>
              </a:rPr>
              <a:t>and actions.</a:t>
            </a:r>
          </a:p>
          <a:p>
            <a:r>
              <a:rPr lang="en-US" sz="4000" dirty="0" smtClean="0">
                <a:latin typeface="Gabriola" panose="04040605051002020D02" pitchFamily="82" charset="0"/>
              </a:rPr>
              <a:t> </a:t>
            </a:r>
            <a:r>
              <a:rPr lang="en-US" sz="4000" dirty="0" smtClean="0">
                <a:latin typeface="Gabriola" panose="04040605051002020D02" pitchFamily="82" charset="0"/>
              </a:rPr>
              <a:t>Shows </a:t>
            </a:r>
            <a:r>
              <a:rPr lang="en-US" sz="4000" dirty="0" smtClean="0">
                <a:latin typeface="Gabriola" panose="04040605051002020D02" pitchFamily="82" charset="0"/>
              </a:rPr>
              <a:t>others </a:t>
            </a:r>
            <a:r>
              <a:rPr lang="en-US" sz="4000" dirty="0" smtClean="0">
                <a:latin typeface="Gabriola" panose="04040605051002020D02" pitchFamily="82" charset="0"/>
              </a:rPr>
              <a:t>I love </a:t>
            </a:r>
            <a:r>
              <a:rPr lang="en-US" sz="4000" dirty="0" smtClean="0">
                <a:latin typeface="Gabriola" panose="04040605051002020D02" pitchFamily="82" charset="0"/>
              </a:rPr>
              <a:t>them.</a:t>
            </a:r>
          </a:p>
          <a:p>
            <a:r>
              <a:rPr lang="en-US" sz="4000" dirty="0" smtClean="0">
                <a:latin typeface="Gabriola" panose="04040605051002020D02" pitchFamily="82" charset="0"/>
              </a:rPr>
              <a:t>Says </a:t>
            </a:r>
            <a:r>
              <a:rPr lang="en-US" sz="4000" dirty="0" smtClean="0">
                <a:latin typeface="Gabriola" panose="04040605051002020D02" pitchFamily="82" charset="0"/>
              </a:rPr>
              <a:t>“thank you” and </a:t>
            </a:r>
            <a:r>
              <a:rPr lang="en-US" sz="4000" dirty="0" smtClean="0">
                <a:latin typeface="Gabriola" panose="04040605051002020D02" pitchFamily="82" charset="0"/>
              </a:rPr>
              <a:t>appreciates </a:t>
            </a:r>
            <a:r>
              <a:rPr lang="en-US" sz="4000" dirty="0" smtClean="0">
                <a:latin typeface="Gabriola" panose="04040605051002020D02" pitchFamily="82" charset="0"/>
              </a:rPr>
              <a:t>the nice things others do for </a:t>
            </a:r>
            <a:r>
              <a:rPr lang="en-US" sz="4000" dirty="0" smtClean="0">
                <a:latin typeface="Gabriola" panose="04040605051002020D02" pitchFamily="82" charset="0"/>
              </a:rPr>
              <a:t>me</a:t>
            </a:r>
            <a:r>
              <a:rPr lang="en-US" sz="4000" dirty="0" smtClean="0">
                <a:latin typeface="Gabriola" panose="04040605051002020D02" pitchFamily="82" charset="0"/>
              </a:rPr>
              <a:t>.</a:t>
            </a:r>
            <a:endParaRPr lang="en-US" sz="4000" dirty="0" smtClean="0">
              <a:latin typeface="Gabriola" panose="04040605051002020D02" pitchFamily="82" charset="0"/>
            </a:endParaRPr>
          </a:p>
          <a:p>
            <a:r>
              <a:rPr lang="en-US" sz="4000" dirty="0" smtClean="0">
                <a:latin typeface="Gabriola" panose="04040605051002020D02" pitchFamily="82" charset="0"/>
              </a:rPr>
              <a:t>Helps </a:t>
            </a:r>
            <a:r>
              <a:rPr lang="en-US" sz="4000" dirty="0" smtClean="0">
                <a:latin typeface="Gabriola" panose="04040605051002020D02" pitchFamily="82" charset="0"/>
              </a:rPr>
              <a:t>others</a:t>
            </a:r>
            <a:endParaRPr lang="en-US" sz="40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someone who…</a:t>
            </a:r>
            <a:endParaRPr lang="en-US" dirty="0"/>
          </a:p>
        </p:txBody>
      </p:sp>
      <p:pic>
        <p:nvPicPr>
          <p:cNvPr id="4" name="Picture 2" descr="C:\Users\emonnat.SOUTHLEWIS\AppData\Local\Microsoft\Windows\Temporary Internet Files\Content.IE5\R2ER8FVB\bd04900_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09735"/>
            <a:ext cx="3429000" cy="461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00600" cy="4701809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latin typeface="Gabriola" panose="04040605051002020D02" pitchFamily="82" charset="0"/>
              </a:rPr>
              <a:t>Plays </a:t>
            </a:r>
            <a:r>
              <a:rPr lang="en-US" sz="4400" dirty="0">
                <a:latin typeface="Gabriola" panose="04040605051002020D02" pitchFamily="82" charset="0"/>
              </a:rPr>
              <a:t>by the rules </a:t>
            </a:r>
            <a:endParaRPr lang="en-US" sz="4400" dirty="0" smtClean="0">
              <a:latin typeface="Gabriola" panose="04040605051002020D02" pitchFamily="8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Takes </a:t>
            </a:r>
            <a:r>
              <a:rPr lang="en-US" sz="4400" dirty="0">
                <a:solidFill>
                  <a:srgbClr val="FF0000"/>
                </a:solidFill>
                <a:latin typeface="Gabriola" panose="04040605051002020D02" pitchFamily="82" charset="0"/>
              </a:rPr>
              <a:t>turns 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Shares</a:t>
            </a:r>
            <a:endParaRPr lang="en-US" sz="4400" dirty="0" smtClean="0">
              <a:solidFill>
                <a:srgbClr val="FF0000"/>
              </a:solidFill>
              <a:latin typeface="Gabriola" panose="04040605051002020D02" pitchFamily="82" charset="0"/>
            </a:endParaRPr>
          </a:p>
          <a:p>
            <a:r>
              <a:rPr lang="en-US" sz="4400" dirty="0" smtClean="0">
                <a:latin typeface="Gabriola" panose="04040605051002020D02" pitchFamily="82" charset="0"/>
              </a:rPr>
              <a:t>Listens </a:t>
            </a:r>
            <a:r>
              <a:rPr lang="en-US" sz="4400" dirty="0">
                <a:latin typeface="Gabriola" panose="04040605051002020D02" pitchFamily="82" charset="0"/>
              </a:rPr>
              <a:t>to others </a:t>
            </a:r>
            <a:r>
              <a:rPr lang="en-US" sz="4400" dirty="0" smtClean="0">
                <a:latin typeface="Gabriola" panose="04040605051002020D02" pitchFamily="82" charset="0"/>
              </a:rPr>
              <a:t>(even if </a:t>
            </a:r>
            <a:r>
              <a:rPr lang="en-US" sz="4400" dirty="0" smtClean="0">
                <a:latin typeface="Gabriola" panose="04040605051002020D02" pitchFamily="82" charset="0"/>
              </a:rPr>
              <a:t>I </a:t>
            </a:r>
            <a:r>
              <a:rPr lang="en-US" sz="4400" dirty="0" smtClean="0">
                <a:latin typeface="Gabriola" panose="04040605051002020D02" pitchFamily="82" charset="0"/>
              </a:rPr>
              <a:t>disagree </a:t>
            </a:r>
            <a:r>
              <a:rPr lang="en-US" sz="4400" dirty="0" smtClean="0">
                <a:latin typeface="Gabriola" panose="04040605051002020D02" pitchFamily="82" charset="0"/>
              </a:rPr>
              <a:t>with them) 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Treats </a:t>
            </a:r>
            <a:r>
              <a:rPr lang="en-US" sz="4400" dirty="0" smtClean="0">
                <a:latin typeface="Gabriola" panose="04040605051002020D02" pitchFamily="82" charset="0"/>
              </a:rPr>
              <a:t>all people the same. </a:t>
            </a:r>
            <a:endParaRPr lang="en-US" sz="4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someone who… </a:t>
            </a:r>
            <a:endParaRPr lang="en-US" dirty="0"/>
          </a:p>
        </p:txBody>
      </p:sp>
      <p:pic>
        <p:nvPicPr>
          <p:cNvPr id="4098" name="Picture 2" descr="C:\Users\emonnat.SOUTHLEWIS\AppData\Local\Microsoft\Windows\Temporary Internet Files\Content.IE5\LD2VSNLH\1250648204_2d8502c7f8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764" y="1981200"/>
            <a:ext cx="3657600" cy="281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609"/>
            <a:ext cx="8229600" cy="5034391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Does my share </a:t>
            </a:r>
            <a:r>
              <a:rPr lang="en-US" sz="4000" dirty="0">
                <a:solidFill>
                  <a:srgbClr val="FF0000"/>
                </a:solidFill>
                <a:latin typeface="Gabriola" panose="04040605051002020D02" pitchFamily="82" charset="0"/>
              </a:rPr>
              <a:t>to make </a:t>
            </a:r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my school </a:t>
            </a:r>
            <a:r>
              <a:rPr lang="en-US" sz="4000" dirty="0">
                <a:solidFill>
                  <a:srgbClr val="FF0000"/>
                </a:solidFill>
                <a:latin typeface="Gabriola" panose="04040605051002020D02" pitchFamily="82" charset="0"/>
              </a:rPr>
              <a:t>and community </a:t>
            </a:r>
            <a:r>
              <a:rPr lang="en-US" sz="40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better. </a:t>
            </a:r>
            <a:endParaRPr lang="en-US" sz="4000" dirty="0">
              <a:solidFill>
                <a:srgbClr val="FF0000"/>
              </a:solidFill>
              <a:latin typeface="Gabriola" panose="04040605051002020D02" pitchFamily="82" charset="0"/>
            </a:endParaRPr>
          </a:p>
          <a:p>
            <a:r>
              <a:rPr lang="en-US" sz="4000" dirty="0" smtClean="0">
                <a:latin typeface="Gabriola" panose="04040605051002020D02" pitchFamily="82" charset="0"/>
              </a:rPr>
              <a:t>Cooperates </a:t>
            </a:r>
            <a:endParaRPr lang="en-US" sz="4000" dirty="0" smtClean="0">
              <a:latin typeface="Gabriola" panose="04040605051002020D02" pitchFamily="82" charset="0"/>
            </a:endParaRPr>
          </a:p>
          <a:p>
            <a:r>
              <a:rPr lang="en-US" sz="4000" dirty="0" smtClean="0">
                <a:latin typeface="Gabriola" panose="04040605051002020D02" pitchFamily="82" charset="0"/>
              </a:rPr>
              <a:t>Is</a:t>
            </a:r>
            <a:r>
              <a:rPr lang="en-US" sz="4000" dirty="0" smtClean="0">
                <a:latin typeface="Gabriola" panose="04040605051002020D02" pitchFamily="82" charset="0"/>
              </a:rPr>
              <a:t> </a:t>
            </a:r>
            <a:r>
              <a:rPr lang="en-US" sz="4000" dirty="0">
                <a:latin typeface="Gabriola" panose="04040605051002020D02" pitchFamily="82" charset="0"/>
              </a:rPr>
              <a:t>a good neighbor </a:t>
            </a:r>
            <a:r>
              <a:rPr lang="en-US" sz="4000" dirty="0" smtClean="0">
                <a:latin typeface="Gabriola" panose="04040605051002020D02" pitchFamily="82" charset="0"/>
              </a:rPr>
              <a:t>, student, </a:t>
            </a:r>
            <a:r>
              <a:rPr lang="en-US" sz="4000" dirty="0" smtClean="0">
                <a:latin typeface="Gabriola" panose="04040605051002020D02" pitchFamily="82" charset="0"/>
              </a:rPr>
              <a:t>            son/daughter</a:t>
            </a:r>
            <a:endParaRPr lang="en-US" sz="4000" dirty="0" smtClean="0">
              <a:latin typeface="Gabriola" panose="04040605051002020D02" pitchFamily="82" charset="0"/>
            </a:endParaRPr>
          </a:p>
          <a:p>
            <a:r>
              <a:rPr lang="en-US" sz="4000" dirty="0" smtClean="0">
                <a:latin typeface="Gabriola" panose="04040605051002020D02" pitchFamily="82" charset="0"/>
              </a:rPr>
              <a:t>Obeys </a:t>
            </a:r>
            <a:r>
              <a:rPr lang="en-US" sz="4000" dirty="0">
                <a:latin typeface="Gabriola" panose="04040605051002020D02" pitchFamily="82" charset="0"/>
              </a:rPr>
              <a:t>laws and rules </a:t>
            </a:r>
            <a:r>
              <a:rPr lang="en-US" sz="4000" dirty="0" smtClean="0">
                <a:latin typeface="Gabriola" panose="04040605051002020D02" pitchFamily="82" charset="0"/>
              </a:rPr>
              <a:t>&amp; respect adults</a:t>
            </a:r>
          </a:p>
          <a:p>
            <a:r>
              <a:rPr lang="en-US" sz="4000" dirty="0" smtClean="0">
                <a:latin typeface="Gabriola" panose="04040605051002020D02" pitchFamily="82" charset="0"/>
              </a:rPr>
              <a:t> </a:t>
            </a:r>
            <a:r>
              <a:rPr lang="en-US" sz="4000" dirty="0" smtClean="0">
                <a:latin typeface="Gabriola" panose="04040605051002020D02" pitchFamily="82" charset="0"/>
              </a:rPr>
              <a:t>Protects </a:t>
            </a:r>
            <a:r>
              <a:rPr lang="en-US" sz="4000" dirty="0">
                <a:latin typeface="Gabriola" panose="04040605051002020D02" pitchFamily="82" charset="0"/>
              </a:rPr>
              <a:t>the </a:t>
            </a:r>
            <a:r>
              <a:rPr lang="en-US" sz="4000" dirty="0" smtClean="0">
                <a:latin typeface="Gabriola" panose="04040605051002020D02" pitchFamily="82" charset="0"/>
              </a:rPr>
              <a:t>environment</a:t>
            </a:r>
          </a:p>
          <a:p>
            <a:r>
              <a:rPr lang="en-US" sz="4000" dirty="0" smtClean="0">
                <a:latin typeface="Gabriola" panose="04040605051002020D02" pitchFamily="82" charset="0"/>
              </a:rPr>
              <a:t>Helps </a:t>
            </a:r>
            <a:r>
              <a:rPr lang="en-US" sz="4000" dirty="0" smtClean="0">
                <a:latin typeface="Gabriola" panose="04040605051002020D02" pitchFamily="82" charset="0"/>
              </a:rPr>
              <a:t>others (</a:t>
            </a:r>
            <a:r>
              <a:rPr lang="en-US" sz="4000" dirty="0" smtClean="0">
                <a:latin typeface="Gabriola" panose="04040605051002020D02" pitchFamily="82" charset="0"/>
              </a:rPr>
              <a:t>volunteering)</a:t>
            </a:r>
            <a:endParaRPr lang="en-US" sz="40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someone who…</a:t>
            </a:r>
            <a:endParaRPr lang="en-US" dirty="0"/>
          </a:p>
        </p:txBody>
      </p:sp>
      <p:pic>
        <p:nvPicPr>
          <p:cNvPr id="6146" name="Picture 2" descr="C:\Users\emonnat.SOUTHLEWIS\AppData\Local\Microsoft\Windows\Temporary Internet Files\Content.IE5\LD2VSNLH\comparison1-436x2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559428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Tells </a:t>
            </a:r>
            <a:r>
              <a:rPr lang="en-US" sz="44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the TRUTH </a:t>
            </a:r>
            <a:r>
              <a:rPr lang="en-US" sz="4400" dirty="0" smtClean="0">
                <a:latin typeface="Gabriola" panose="04040605051002020D02" pitchFamily="82" charset="0"/>
              </a:rPr>
              <a:t>(honesty)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 </a:t>
            </a:r>
            <a:r>
              <a:rPr lang="en-US" sz="4400" dirty="0" smtClean="0">
                <a:latin typeface="Gabriola" panose="04040605051002020D02" pitchFamily="82" charset="0"/>
              </a:rPr>
              <a:t>Makes </a:t>
            </a:r>
            <a:r>
              <a:rPr lang="en-US" sz="4400" dirty="0" smtClean="0">
                <a:latin typeface="Gabriola" panose="04040605051002020D02" pitchFamily="82" charset="0"/>
              </a:rPr>
              <a:t>good choices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Is</a:t>
            </a:r>
            <a:r>
              <a:rPr lang="en-US" sz="4400" dirty="0" smtClean="0">
                <a:latin typeface="Gabriola" panose="04040605051002020D02" pitchFamily="82" charset="0"/>
              </a:rPr>
              <a:t> </a:t>
            </a:r>
            <a:r>
              <a:rPr lang="en-US" sz="4400" dirty="0">
                <a:latin typeface="Gabriola" panose="04040605051002020D02" pitchFamily="82" charset="0"/>
              </a:rPr>
              <a:t>loyal — </a:t>
            </a:r>
            <a:r>
              <a:rPr lang="en-US" sz="4400" dirty="0" smtClean="0">
                <a:latin typeface="Gabriola" panose="04040605051002020D02" pitchFamily="82" charset="0"/>
              </a:rPr>
              <a:t>stands </a:t>
            </a:r>
            <a:r>
              <a:rPr lang="en-US" sz="4400" dirty="0">
                <a:latin typeface="Gabriola" panose="04040605051002020D02" pitchFamily="82" charset="0"/>
              </a:rPr>
              <a:t>by </a:t>
            </a:r>
            <a:r>
              <a:rPr lang="en-US" sz="4400" dirty="0" smtClean="0">
                <a:latin typeface="Gabriola" panose="04040605051002020D02" pitchFamily="82" charset="0"/>
              </a:rPr>
              <a:t>my family</a:t>
            </a:r>
            <a:r>
              <a:rPr lang="en-US" sz="4400" dirty="0">
                <a:latin typeface="Gabriola" panose="04040605051002020D02" pitchFamily="82" charset="0"/>
              </a:rPr>
              <a:t>, friends, and </a:t>
            </a:r>
            <a:r>
              <a:rPr lang="en-US" sz="4400" dirty="0" smtClean="0">
                <a:latin typeface="Gabriola" panose="04040605051002020D02" pitchFamily="82" charset="0"/>
              </a:rPr>
              <a:t>country</a:t>
            </a:r>
          </a:p>
          <a:p>
            <a:r>
              <a:rPr lang="en-US" sz="4400" dirty="0" smtClean="0">
                <a:latin typeface="Gabriola" panose="04040605051002020D02" pitchFamily="82" charset="0"/>
              </a:rPr>
              <a:t>Does </a:t>
            </a:r>
            <a:r>
              <a:rPr lang="en-US" sz="4400" dirty="0" smtClean="0">
                <a:latin typeface="Gabriola" panose="04040605051002020D02" pitchFamily="82" charset="0"/>
              </a:rPr>
              <a:t>what </a:t>
            </a:r>
            <a:r>
              <a:rPr lang="en-US" sz="4400" dirty="0" smtClean="0">
                <a:latin typeface="Gabriola" panose="04040605051002020D02" pitchFamily="82" charset="0"/>
              </a:rPr>
              <a:t>I say I will </a:t>
            </a:r>
            <a:r>
              <a:rPr lang="en-US" sz="4400" dirty="0" smtClean="0">
                <a:latin typeface="Gabriola" panose="04040605051002020D02" pitchFamily="82" charset="0"/>
              </a:rPr>
              <a:t>do</a:t>
            </a:r>
          </a:p>
          <a:p>
            <a:r>
              <a:rPr lang="en-US" sz="4400" smtClean="0">
                <a:latin typeface="Gabriola" panose="04040605051002020D02" pitchFamily="82" charset="0"/>
              </a:rPr>
              <a:t>Does </a:t>
            </a:r>
            <a:r>
              <a:rPr lang="en-US" sz="4400" dirty="0" smtClean="0">
                <a:latin typeface="Gabriola" panose="04040605051002020D02" pitchFamily="82" charset="0"/>
              </a:rPr>
              <a:t>not cheat, lie, or steal </a:t>
            </a:r>
            <a:endParaRPr lang="en-US" sz="4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174</TotalTime>
  <Words>258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PowerPoint Presentation</vt:lpstr>
      <vt:lpstr>I am someone who…</vt:lpstr>
      <vt:lpstr>I am someone who…</vt:lpstr>
      <vt:lpstr>I am someone who…</vt:lpstr>
      <vt:lpstr>I am someone who…</vt:lpstr>
      <vt:lpstr>I am someone who… </vt:lpstr>
      <vt:lpstr>I am someone who…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Windows User</cp:lastModifiedBy>
  <cp:revision>17</cp:revision>
  <dcterms:created xsi:type="dcterms:W3CDTF">2013-09-13T16:12:06Z</dcterms:created>
  <dcterms:modified xsi:type="dcterms:W3CDTF">2017-06-09T17:04:57Z</dcterms:modified>
</cp:coreProperties>
</file>