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7"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5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44" y="-7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2A4F8578-6A96-4595-850A-19AF1636CB80}" type="datetimeFigureOut">
              <a:rPr lang="en-US" smtClean="0"/>
              <a:t>6/9/2017</a:t>
            </a:fld>
            <a:endParaRPr lang="en-US"/>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8D9BB3CB-5A17-4BF8-A4A8-8F56879342D5}"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en-US"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2A4F8578-6A96-4595-850A-19AF1636CB80}" type="datetimeFigureOut">
              <a:rPr lang="en-US" smtClean="0"/>
              <a:t>6/9/2017</a:t>
            </a:fld>
            <a:endParaRPr lang="en-US"/>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8D9BB3CB-5A17-4BF8-A4A8-8F56879342D5}"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2A4F8578-6A96-4595-850A-19AF1636CB80}" type="datetimeFigureOut">
              <a:rPr lang="en-US" smtClean="0"/>
              <a:t>6/9/2017</a:t>
            </a:fld>
            <a:endParaRPr lang="en-US"/>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8D9BB3CB-5A17-4BF8-A4A8-8F56879342D5}"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en-US"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2A4F8578-6A96-4595-850A-19AF1636CB80}" type="datetimeFigureOut">
              <a:rPr lang="en-US" smtClean="0"/>
              <a:t>6/9/2017</a:t>
            </a:fld>
            <a:endParaRPr lang="en-US"/>
          </a:p>
        </p:txBody>
      </p:sp>
      <p:sp>
        <p:nvSpPr>
          <p:cNvPr id="5" name="Footer Placeholder 4"/>
          <p:cNvSpPr>
            <a:spLocks noGrp="1"/>
          </p:cNvSpPr>
          <p:nvPr>
            <p:ph type="ftr" sz="quarter" idx="11"/>
          </p:nvPr>
        </p:nvSpPr>
        <p:spPr>
          <a:xfrm rot="900000">
            <a:off x="3103620" y="6177546"/>
            <a:ext cx="2392237" cy="365125"/>
          </a:xfrm>
        </p:spPr>
        <p:txBody>
          <a:bodyPr/>
          <a:lstStyle/>
          <a:p>
            <a:endParaRPr lang="en-US"/>
          </a:p>
        </p:txBody>
      </p:sp>
      <p:sp>
        <p:nvSpPr>
          <p:cNvPr id="6" name="Slide Number Placeholder 5"/>
          <p:cNvSpPr>
            <a:spLocks noGrp="1"/>
          </p:cNvSpPr>
          <p:nvPr>
            <p:ph type="sldNum" sz="quarter" idx="12"/>
          </p:nvPr>
        </p:nvSpPr>
        <p:spPr>
          <a:xfrm rot="900000">
            <a:off x="1265370" y="300797"/>
            <a:ext cx="2287319" cy="365125"/>
          </a:xfrm>
        </p:spPr>
        <p:txBody>
          <a:bodyPr/>
          <a:lstStyle/>
          <a:p>
            <a:fld id="{8D9BB3CB-5A17-4BF8-A4A8-8F56879342D5}"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2A4F8578-6A96-4595-850A-19AF1636CB80}" type="datetimeFigureOut">
              <a:rPr lang="en-US" smtClean="0"/>
              <a:t>6/9/2017</a:t>
            </a:fld>
            <a:endParaRPr lang="en-US"/>
          </a:p>
        </p:txBody>
      </p:sp>
      <p:sp>
        <p:nvSpPr>
          <p:cNvPr id="5" name="Footer Placeholder 4"/>
          <p:cNvSpPr>
            <a:spLocks noGrp="1"/>
          </p:cNvSpPr>
          <p:nvPr>
            <p:ph type="ftr" sz="quarter" idx="11"/>
          </p:nvPr>
        </p:nvSpPr>
        <p:spPr>
          <a:xfrm rot="900000">
            <a:off x="7056965" y="3170795"/>
            <a:ext cx="1926305" cy="365125"/>
          </a:xfrm>
        </p:spPr>
        <p:txBody>
          <a:bodyPr/>
          <a:lstStyle/>
          <a:p>
            <a:endParaRPr lang="en-US"/>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8D9BB3CB-5A17-4BF8-A4A8-8F56879342D5}"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en-US"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2A4F8578-6A96-4595-850A-19AF1636CB80}" type="datetimeFigureOut">
              <a:rPr lang="en-US" smtClean="0"/>
              <a:t>6/9/2017</a:t>
            </a:fld>
            <a:endParaRPr lang="en-US"/>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8D9BB3CB-5A17-4BF8-A4A8-8F56879342D5}"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2A4F8578-6A96-4595-850A-19AF1636CB80}" type="datetimeFigureOut">
              <a:rPr lang="en-US" smtClean="0"/>
              <a:t>6/9/2017</a:t>
            </a:fld>
            <a:endParaRPr lang="en-US"/>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US"/>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8D9BB3CB-5A17-4BF8-A4A8-8F56879342D5}"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2A4F8578-6A96-4595-850A-19AF1636CB80}" type="datetimeFigureOut">
              <a:rPr lang="en-US" smtClean="0"/>
              <a:t>6/9/2017</a:t>
            </a:fld>
            <a:endParaRPr lang="en-US"/>
          </a:p>
        </p:txBody>
      </p:sp>
      <p:sp>
        <p:nvSpPr>
          <p:cNvPr id="4" name="Footer Placeholder 3"/>
          <p:cNvSpPr>
            <a:spLocks noGrp="1"/>
          </p:cNvSpPr>
          <p:nvPr>
            <p:ph type="ftr" sz="quarter" idx="11"/>
          </p:nvPr>
        </p:nvSpPr>
        <p:spPr>
          <a:xfrm rot="900000">
            <a:off x="2493721" y="6101033"/>
            <a:ext cx="3052113" cy="365125"/>
          </a:xfrm>
        </p:spPr>
        <p:txBody>
          <a:bodyPr/>
          <a:lstStyle/>
          <a:p>
            <a:endParaRPr lang="en-US"/>
          </a:p>
        </p:txBody>
      </p:sp>
      <p:sp>
        <p:nvSpPr>
          <p:cNvPr id="5" name="Slide Number Placeholder 4"/>
          <p:cNvSpPr>
            <a:spLocks noGrp="1"/>
          </p:cNvSpPr>
          <p:nvPr>
            <p:ph type="sldNum" sz="quarter" idx="12"/>
          </p:nvPr>
        </p:nvSpPr>
        <p:spPr>
          <a:xfrm rot="900000">
            <a:off x="1261872" y="301752"/>
            <a:ext cx="2286000" cy="365125"/>
          </a:xfrm>
        </p:spPr>
        <p:txBody>
          <a:bodyPr/>
          <a:lstStyle/>
          <a:p>
            <a:fld id="{8D9BB3CB-5A17-4BF8-A4A8-8F56879342D5}"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2A4F8578-6A96-4595-850A-19AF1636CB80}" type="datetimeFigureOut">
              <a:rPr lang="en-US" smtClean="0"/>
              <a:t>6/9/2017</a:t>
            </a:fld>
            <a:endParaRPr lang="en-US"/>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US"/>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8D9BB3CB-5A17-4BF8-A4A8-8F56879342D5}"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n-US"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2A4F8578-6A96-4595-850A-19AF1636CB80}" type="datetimeFigureOut">
              <a:rPr lang="en-US" smtClean="0"/>
              <a:t>6/9/2017</a:t>
            </a:fld>
            <a:endParaRPr lang="en-US"/>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8D9BB3CB-5A17-4BF8-A4A8-8F56879342D5}"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n-US"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2A4F8578-6A96-4595-850A-19AF1636CB80}" type="datetimeFigureOut">
              <a:rPr lang="en-US" smtClean="0"/>
              <a:t>6/9/2017</a:t>
            </a:fld>
            <a:endParaRPr lang="en-US"/>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8D9BB3CB-5A17-4BF8-A4A8-8F56879342D5}" type="slidenum">
              <a:rPr lang="en-US" smtClean="0"/>
              <a:t>‹#›</a:t>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2A4F8578-6A96-4595-850A-19AF1636CB80}" type="datetimeFigureOut">
              <a:rPr lang="en-US" smtClean="0"/>
              <a:t>6/9/2017</a:t>
            </a:fld>
            <a:endParaRPr lang="en-US"/>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8D9BB3CB-5A17-4BF8-A4A8-8F56879342D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twitter.com/minecraf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google.com/url?sa=i&amp;rct=j&amp;q=&amp;esrc=s&amp;source=images&amp;cd=&amp;cad=rja&amp;uact=8&amp;ved=0ahUKEwjMyfvOiLHUAhUFnRQKHfgKA70QjRwIBw&amp;url=https%3A%2F%2Fcougarchronicle.me%2F2017%2F03%2F27%2Fhow-to-get-good-grades-in-only-ten-steps%2F&amp;psig=AFQjCNEnWco8MZlovkJCOVsJDgyVTE_MZg&amp;ust=1497108137233229"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google.com/url?sa=i&amp;rct=j&amp;q=&amp;esrc=s&amp;source=images&amp;cd=&amp;cad=rja&amp;uact=8&amp;ved=0ahUKEwi1_pufhrHUAhWJXhQKHXh7BLkQjRwIBg&amp;url=http%3A%2F%2Fwww.pinsdaddy.com%2Fclip-art-get-well-soon-card_NkU%257CUZ5Hdg3uNrSBpPGwK*QHQ*LgXun6Sh4GYjJF6JQ%2F&amp;psig=AFQjCNHeIblonb9yJ3XMeGr90lc2mhUnww&amp;ust=1497107511351552" TargetMode="Externa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s://www.google.com/url?sa=i&amp;rct=j&amp;q=&amp;esrc=s&amp;source=images&amp;cd=&amp;cad=rja&amp;uact=8&amp;ved=0ahUKEwjjy-6qhrHUAhWBPhQKHQFNDIQQjRwIBw&amp;url=https%3A%2F%2Fwww.pinterest.com%2Fwlanie%2Fget-well-soon%2F&amp;psig=AFQjCNHeIblonb9yJ3XMeGr90lc2mhUnww&amp;ust=1497107511351552"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monnat.SOUTHLEWIS\AppData\Local\Microsoft\Windows\Temporary Internet Files\Content.IE5\R2ER8FVB\bowling-pi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927"/>
            <a:ext cx="5080082" cy="6096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rmAutofit fontScale="90000"/>
          </a:bodyPr>
          <a:lstStyle/>
          <a:p>
            <a:r>
              <a:rPr lang="en-US" dirty="0" smtClean="0">
                <a:solidFill>
                  <a:srgbClr val="FF0000"/>
                </a:solidFill>
              </a:rPr>
              <a:t>Name</a:t>
            </a:r>
            <a:r>
              <a:rPr lang="en-US" dirty="0" smtClean="0"/>
              <a:t> </a:t>
            </a:r>
            <a:r>
              <a:rPr lang="en-US" dirty="0" smtClean="0">
                <a:solidFill>
                  <a:srgbClr val="FF0000"/>
                </a:solidFill>
              </a:rPr>
              <a:t>That Character Trait Bowling</a:t>
            </a:r>
            <a:endParaRPr lang="en-US" dirty="0">
              <a:solidFill>
                <a:srgbClr val="FF0000"/>
              </a:solidFill>
            </a:endParaRPr>
          </a:p>
        </p:txBody>
      </p:sp>
      <p:sp>
        <p:nvSpPr>
          <p:cNvPr id="3" name="Subtitle 2"/>
          <p:cNvSpPr>
            <a:spLocks noGrp="1"/>
          </p:cNvSpPr>
          <p:nvPr>
            <p:ph type="subTitle" idx="1"/>
          </p:nvPr>
        </p:nvSpPr>
        <p:spPr/>
        <p:txBody>
          <a:bodyPr/>
          <a:lstStyle/>
          <a:p>
            <a:r>
              <a:rPr lang="en-US" dirty="0" smtClean="0"/>
              <a:t>2</a:t>
            </a:r>
            <a:r>
              <a:rPr lang="en-US" baseline="30000" dirty="0" smtClean="0"/>
              <a:t>nd</a:t>
            </a:r>
            <a:r>
              <a:rPr lang="en-US" dirty="0" smtClean="0"/>
              <a:t> Grade</a:t>
            </a:r>
            <a:endParaRPr lang="en-US" dirty="0"/>
          </a:p>
        </p:txBody>
      </p:sp>
    </p:spTree>
    <p:extLst>
      <p:ext uri="{BB962C8B-B14F-4D97-AF65-F5344CB8AC3E}">
        <p14:creationId xmlns:p14="http://schemas.microsoft.com/office/powerpoint/2010/main" val="15418354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rot="900000">
            <a:off x="4082922" y="897377"/>
            <a:ext cx="4658735" cy="5077623"/>
          </a:xfrm>
        </p:spPr>
        <p:txBody>
          <a:bodyPr/>
          <a:lstStyle/>
          <a:p>
            <a:r>
              <a:rPr lang="en-US" dirty="0" smtClean="0"/>
              <a:t>Sarah and Jamal are taking permission forms back to the office, and they walk quietly in the hallways.” </a:t>
            </a:r>
            <a:endParaRPr lang="en-US" dirty="0"/>
          </a:p>
        </p:txBody>
      </p:sp>
      <p:pic>
        <p:nvPicPr>
          <p:cNvPr id="9218" name="Picture 2" descr="C:\Users\emonnat.SOUTHLEWIS\AppData\Local\Microsoft\Windows\Temporary Internet Files\Content.IE5\J0S0ONG3\nicubunu-Emoticons-Silence-fac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91000" cy="505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83543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Tucker broke his leg, so Katie volunteers to help carry his book bag and lunch pail when he gets off the bus each morning so that he can use his crutches.”</a:t>
            </a:r>
            <a:endParaRPr lang="en-US" dirty="0"/>
          </a:p>
        </p:txBody>
      </p:sp>
      <p:pic>
        <p:nvPicPr>
          <p:cNvPr id="10242" name="Picture 2" descr="C:\Users\emonnat.SOUTHLEWIS\AppData\Local\Microsoft\Windows\Temporary Internet Files\Content.IE5\JPBIOP51\350px-Meuble_héraldique_bequille.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6" y="457200"/>
            <a:ext cx="5095875" cy="53725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emonnat.SOUTHLEWIS\AppData\Local\Microsoft\Windows\Temporary Internet Files\Content.IE5\JPBIOP51\350px-Meuble_héraldique_bequille.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20" y="152400"/>
            <a:ext cx="5095875" cy="5372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86033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C:\Users\emonnat.SOUTHLEWIS\AppData\Local\Microsoft\Windows\Temporary Internet Files\Content.IE5\J0S0ONG3\soccer-ball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855"/>
            <a:ext cx="5257800" cy="5257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rot="900000">
            <a:off x="3320921" y="1430777"/>
            <a:ext cx="4658735" cy="5077623"/>
          </a:xfrm>
        </p:spPr>
        <p:txBody>
          <a:bodyPr/>
          <a:lstStyle/>
          <a:p>
            <a:r>
              <a:rPr lang="en-US" dirty="0" smtClean="0"/>
              <a:t>Both Charlie and Blake want to use the last soccer ball at recess, so Blake decides to ask Charlie to join his team so that they can all play soccer together.”</a:t>
            </a:r>
            <a:endParaRPr lang="en-US" dirty="0"/>
          </a:p>
        </p:txBody>
      </p:sp>
    </p:spTree>
    <p:extLst>
      <p:ext uri="{BB962C8B-B14F-4D97-AF65-F5344CB8AC3E}">
        <p14:creationId xmlns:p14="http://schemas.microsoft.com/office/powerpoint/2010/main" val="184481012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C:\Users\emonnat.SOUTHLEWIS\AppData\Local\Microsoft\Windows\Temporary Internet Files\Content.IE5\LD2VSNLH\bradleys-book-outlet-books-only-log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5553075" cy="36671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r>
              <a:rPr lang="en-US" dirty="0" smtClean="0"/>
              <a:t>Every night when Kara gets home from school, she gets her homework done at the kitchen table. She gets her homework back in her folder, puts it back in her bag, and puts the bag by the door so she wont forget it. </a:t>
            </a:r>
            <a:r>
              <a:rPr lang="en-US" dirty="0"/>
              <a:t>S</a:t>
            </a:r>
            <a:r>
              <a:rPr lang="en-US" dirty="0" smtClean="0"/>
              <a:t>he she goes out to play after her work is done.”</a:t>
            </a:r>
            <a:endParaRPr lang="en-US" dirty="0"/>
          </a:p>
        </p:txBody>
      </p:sp>
    </p:spTree>
    <p:extLst>
      <p:ext uri="{BB962C8B-B14F-4D97-AF65-F5344CB8AC3E}">
        <p14:creationId xmlns:p14="http://schemas.microsoft.com/office/powerpoint/2010/main" val="223685395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C:\Users\emonnat.SOUTHLEWIS\AppData\Local\Microsoft\Windows\Temporary Internet Files\Content.IE5\J0S0ONG3\58294main-The.Brain.in.Space-page-163-soda[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15486"/>
            <a:ext cx="4038600" cy="735963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rot="900000">
            <a:off x="3907544" y="897377"/>
            <a:ext cx="4658735" cy="5077623"/>
          </a:xfrm>
        </p:spPr>
        <p:txBody>
          <a:bodyPr/>
          <a:lstStyle/>
          <a:p>
            <a:r>
              <a:rPr lang="en-US" dirty="0" smtClean="0">
                <a:solidFill>
                  <a:schemeClr val="tx2">
                    <a:lumMod val="90000"/>
                  </a:schemeClr>
                </a:solidFill>
              </a:rPr>
              <a:t>Tyler helps collect cans as a charity fundraiser for his Boy Scouts group. All the money they collect when they return them will go to the Children’s Hospital .”</a:t>
            </a:r>
            <a:endParaRPr lang="en-US" dirty="0">
              <a:solidFill>
                <a:schemeClr val="tx2">
                  <a:lumMod val="90000"/>
                </a:schemeClr>
              </a:solidFill>
            </a:endParaRPr>
          </a:p>
        </p:txBody>
      </p:sp>
    </p:spTree>
    <p:extLst>
      <p:ext uri="{BB962C8B-B14F-4D97-AF65-F5344CB8AC3E}">
        <p14:creationId xmlns:p14="http://schemas.microsoft.com/office/powerpoint/2010/main" val="24246212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Image result for minecraf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4086225" cy="408622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Ericka creates a Minecraft group at school. One of her friends suggested only people that own the game could join. Ericka tells her friend that everyone should be able to join the group, even if they are not able to own the game. </a:t>
            </a:r>
            <a:endParaRPr lang="en-US" dirty="0"/>
          </a:p>
        </p:txBody>
      </p:sp>
    </p:spTree>
    <p:extLst>
      <p:ext uri="{BB962C8B-B14F-4D97-AF65-F5344CB8AC3E}">
        <p14:creationId xmlns:p14="http://schemas.microsoft.com/office/powerpoint/2010/main" val="291385885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descr="C:\Users\emonnat.SOUTHLEWIS\AppData\Local\Microsoft\Windows\Temporary Internet Files\Content.IE5\R2ER8FVB\sports.38190207_st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5372100" cy="558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solidFill>
                  <a:srgbClr val="00B0F0"/>
                </a:solidFill>
              </a:rPr>
              <a:t>Oliver always works hard in school, follows the rules and directions, and is nice to his classmates. Oliver gets to help Mr. </a:t>
            </a:r>
            <a:r>
              <a:rPr lang="en-US" dirty="0" err="1" smtClean="0">
                <a:solidFill>
                  <a:srgbClr val="00B0F0"/>
                </a:solidFill>
              </a:rPr>
              <a:t>Smykla</a:t>
            </a:r>
            <a:r>
              <a:rPr lang="en-US" dirty="0" smtClean="0">
                <a:solidFill>
                  <a:srgbClr val="00B0F0"/>
                </a:solidFill>
              </a:rPr>
              <a:t> pick up the P.E. equipment at the end of each day.”</a:t>
            </a:r>
            <a:endParaRPr lang="en-US" dirty="0">
              <a:solidFill>
                <a:srgbClr val="00B0F0"/>
              </a:solidFill>
            </a:endParaRPr>
          </a:p>
        </p:txBody>
      </p:sp>
    </p:spTree>
    <p:extLst>
      <p:ext uri="{BB962C8B-B14F-4D97-AF65-F5344CB8AC3E}">
        <p14:creationId xmlns:p14="http://schemas.microsoft.com/office/powerpoint/2010/main" val="327074817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8" name="Picture 4" descr="C:\Users\emonnat.SOUTHLEWIS\AppData\Local\Microsoft\Windows\Temporary Internet Files\Content.IE5\R2ER8FVB\bead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9829800" cy="30490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rot="900000">
            <a:off x="3625721" y="668775"/>
            <a:ext cx="4658735" cy="5077623"/>
          </a:xfrm>
        </p:spPr>
        <p:txBody>
          <a:bodyPr/>
          <a:lstStyle/>
          <a:p>
            <a:r>
              <a:rPr lang="en-US" sz="3600" dirty="0" smtClean="0"/>
              <a:t>Lennox spent the whole morning creating a necklace from her bead collection to give to her sister as a birthday gift</a:t>
            </a:r>
            <a:r>
              <a:rPr lang="en-US" dirty="0" smtClean="0"/>
              <a:t>.”</a:t>
            </a:r>
            <a:endParaRPr lang="en-US" dirty="0"/>
          </a:p>
        </p:txBody>
      </p:sp>
    </p:spTree>
    <p:extLst>
      <p:ext uri="{BB962C8B-B14F-4D97-AF65-F5344CB8AC3E}">
        <p14:creationId xmlns:p14="http://schemas.microsoft.com/office/powerpoint/2010/main" val="317632870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1" name="Picture 3" descr="C:\Users\emonnat.SOUTHLEWIS\AppData\Local\Microsoft\Windows\Temporary Internet Files\Content.IE5\LD2VSNLH\17482-illustration-of-a-running-dog-pv[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2" y="762000"/>
            <a:ext cx="5934075" cy="43607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rot="900000">
            <a:off x="4235321" y="1229363"/>
            <a:ext cx="4658735" cy="5077623"/>
          </a:xfrm>
        </p:spPr>
        <p:txBody>
          <a:bodyPr>
            <a:normAutofit/>
          </a:bodyPr>
          <a:lstStyle/>
          <a:p>
            <a:r>
              <a:rPr lang="en-US" sz="3600" dirty="0" smtClean="0">
                <a:solidFill>
                  <a:srgbClr val="00B0F0"/>
                </a:solidFill>
              </a:rPr>
              <a:t>Every morning Owen takes his dog for a walk, gives him food and water, and then gets himself ready for school.”</a:t>
            </a:r>
            <a:endParaRPr lang="en-US" sz="3600" dirty="0">
              <a:solidFill>
                <a:srgbClr val="00B0F0"/>
              </a:solidFill>
            </a:endParaRPr>
          </a:p>
        </p:txBody>
      </p:sp>
    </p:spTree>
    <p:extLst>
      <p:ext uri="{BB962C8B-B14F-4D97-AF65-F5344CB8AC3E}">
        <p14:creationId xmlns:p14="http://schemas.microsoft.com/office/powerpoint/2010/main" val="390208150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60" name="Picture 4" descr="C:\Users\emonnat.SOUTHLEWIS\AppData\Local\Microsoft\Windows\Temporary Internet Files\Content.IE5\LD2VSNLH\IPad-WiFi-1stGe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762000"/>
            <a:ext cx="4572000" cy="559293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rot="900000">
            <a:off x="3216271" y="1126609"/>
            <a:ext cx="4658735" cy="4268945"/>
          </a:xfrm>
        </p:spPr>
        <p:txBody>
          <a:bodyPr>
            <a:normAutofit/>
          </a:bodyPr>
          <a:lstStyle/>
          <a:p>
            <a:r>
              <a:rPr lang="en-US" sz="3600" dirty="0" smtClean="0"/>
              <a:t>Max and Lettie take turns using the </a:t>
            </a:r>
            <a:r>
              <a:rPr lang="en-US" sz="3600" dirty="0" err="1" smtClean="0"/>
              <a:t>Ipad</a:t>
            </a:r>
            <a:r>
              <a:rPr lang="en-US" sz="3600" dirty="0" smtClean="0"/>
              <a:t> so that they can each play a math game during centers.”</a:t>
            </a:r>
            <a:endParaRPr lang="en-US" sz="3600" dirty="0"/>
          </a:p>
        </p:txBody>
      </p:sp>
    </p:spTree>
    <p:extLst>
      <p:ext uri="{BB962C8B-B14F-4D97-AF65-F5344CB8AC3E}">
        <p14:creationId xmlns:p14="http://schemas.microsoft.com/office/powerpoint/2010/main" val="14793930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990600"/>
            <a:ext cx="7315200" cy="5632311"/>
          </a:xfrm>
          <a:prstGeom prst="rect">
            <a:avLst/>
          </a:prstGeom>
          <a:noFill/>
        </p:spPr>
        <p:txBody>
          <a:bodyPr wrap="square" rtlCol="0">
            <a:spAutoFit/>
          </a:bodyPr>
          <a:lstStyle/>
          <a:p>
            <a:pPr marL="342900" indent="-342900">
              <a:buAutoNum type="arabicPeriod"/>
            </a:pPr>
            <a:r>
              <a:rPr lang="en-US" dirty="0" smtClean="0"/>
              <a:t>The class will be divided into 2 teams.</a:t>
            </a:r>
          </a:p>
          <a:p>
            <a:pPr marL="342900" indent="-342900">
              <a:buAutoNum type="arabicPeriod"/>
            </a:pPr>
            <a:r>
              <a:rPr lang="en-US" dirty="0" smtClean="0"/>
              <a:t>Each team will have one ball and one set of pins. </a:t>
            </a:r>
          </a:p>
          <a:p>
            <a:pPr marL="342900" indent="-342900">
              <a:buAutoNum type="arabicPeriod"/>
            </a:pPr>
            <a:r>
              <a:rPr lang="en-US" dirty="0" smtClean="0"/>
              <a:t>Within each team, students will pair up and decide which person in the pair will be the bowler, and which person will set up the pins and retrieve the ball at the end of his/her partner’s turn.</a:t>
            </a:r>
          </a:p>
          <a:p>
            <a:pPr marL="342900" indent="-342900">
              <a:buAutoNum type="arabicPeriod"/>
            </a:pPr>
            <a:r>
              <a:rPr lang="en-US" dirty="0" smtClean="0"/>
              <a:t>Bowlers from each team will be competing against one another at the same time. </a:t>
            </a:r>
          </a:p>
          <a:p>
            <a:pPr marL="342900" indent="-342900">
              <a:buAutoNum type="arabicPeriod"/>
            </a:pPr>
            <a:r>
              <a:rPr lang="en-US" dirty="0" smtClean="0"/>
              <a:t>The bowling pair that knocks down the most pins earns the opportunity to “Name That Character Trait,” and will be able to earn points for their team if they correctly identify the character trait being demonstrated in the story. </a:t>
            </a:r>
          </a:p>
          <a:p>
            <a:pPr marL="342900" indent="-342900">
              <a:buAutoNum type="arabicPeriod"/>
            </a:pPr>
            <a:r>
              <a:rPr lang="en-US" dirty="0" smtClean="0"/>
              <a:t>The amount of points a team earns is equal to the amount of pins that they knock over.</a:t>
            </a:r>
          </a:p>
          <a:p>
            <a:pPr marL="342900" indent="-342900">
              <a:buAutoNum type="arabicPeriod"/>
            </a:pPr>
            <a:r>
              <a:rPr lang="en-US" dirty="0" smtClean="0"/>
              <a:t>Teams who can identify more than one character trait for the story can earn bonus points.</a:t>
            </a:r>
          </a:p>
          <a:p>
            <a:pPr marL="342900" indent="-342900">
              <a:buAutoNum type="arabicPeriod"/>
            </a:pPr>
            <a:r>
              <a:rPr lang="en-US" dirty="0" smtClean="0"/>
              <a:t>If an incorrect answer is given, the opposing team can “steal” the story and earn points for their team if they correctly identify the character trait(s).  (They  can only earn points equal to the amount of pins they knocked over). </a:t>
            </a:r>
          </a:p>
          <a:p>
            <a:pPr marL="342900" indent="-342900">
              <a:buAutoNum type="arabicPeriod"/>
            </a:pPr>
            <a:endParaRPr lang="en-US" dirty="0"/>
          </a:p>
        </p:txBody>
      </p:sp>
      <p:sp>
        <p:nvSpPr>
          <p:cNvPr id="3" name="Rectangle 2"/>
          <p:cNvSpPr/>
          <p:nvPr/>
        </p:nvSpPr>
        <p:spPr>
          <a:xfrm>
            <a:off x="4876800" y="228600"/>
            <a:ext cx="4038600" cy="923330"/>
          </a:xfrm>
          <a:prstGeom prst="rect">
            <a:avLst/>
          </a:prstGeom>
          <a:noFill/>
        </p:spPr>
        <p:txBody>
          <a:bodyPr wrap="square" lIns="91440" tIns="45720" rIns="91440" bIns="45720">
            <a:spAutoFit/>
          </a:bodyPr>
          <a:lstStyle/>
          <a:p>
            <a:pPr algn="ctr"/>
            <a:r>
              <a:rPr lang="en-US" sz="54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RULES:</a:t>
            </a:r>
            <a:endParaRPr lang="en-US" sz="54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09580906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Austin always raises his hand when he wants to ask a question, he sits </a:t>
            </a:r>
            <a:r>
              <a:rPr lang="en-US" dirty="0" err="1" smtClean="0"/>
              <a:t>criss</a:t>
            </a:r>
            <a:r>
              <a:rPr lang="en-US" dirty="0" smtClean="0"/>
              <a:t> cross applesauce on the carpet, and he waits to be called on before he gives an answer.” </a:t>
            </a:r>
            <a:endParaRPr lang="en-US" dirty="0"/>
          </a:p>
        </p:txBody>
      </p:sp>
      <p:pic>
        <p:nvPicPr>
          <p:cNvPr id="20482" name="Picture 2" descr="C:\Users\emonnat.SOUTHLEWIS\AppData\Local\Microsoft\Windows\Temporary Internet Files\Content.IE5\LD2VSNLH\answer-boy-colo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36" y="1143000"/>
            <a:ext cx="3124200" cy="4745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7925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8" name="Picture 4"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9543"/>
            <a:ext cx="4343400" cy="452108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rot="900000">
            <a:off x="3907544" y="1250144"/>
            <a:ext cx="4658735" cy="5077623"/>
          </a:xfrm>
        </p:spPr>
        <p:txBody>
          <a:bodyPr>
            <a:noAutofit/>
          </a:bodyPr>
          <a:lstStyle/>
          <a:p>
            <a:r>
              <a:rPr lang="en-US" sz="3600" dirty="0" smtClean="0">
                <a:solidFill>
                  <a:srgbClr val="00B0F0"/>
                </a:solidFill>
              </a:rPr>
              <a:t>Stella tries her best everyday and completes her class work as well as her homework. Stella has set a goal to have a good second grade report card, and she never stops trying to make it happen.”</a:t>
            </a:r>
            <a:endParaRPr lang="en-US" sz="3600" dirty="0">
              <a:solidFill>
                <a:srgbClr val="00B0F0"/>
              </a:solidFill>
            </a:endParaRPr>
          </a:p>
        </p:txBody>
      </p:sp>
    </p:spTree>
    <p:extLst>
      <p:ext uri="{BB962C8B-B14F-4D97-AF65-F5344CB8AC3E}">
        <p14:creationId xmlns:p14="http://schemas.microsoft.com/office/powerpoint/2010/main" val="239218447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rot="900000">
            <a:off x="3938360" y="936472"/>
            <a:ext cx="4658735" cy="2782886"/>
          </a:xfrm>
        </p:spPr>
        <p:txBody>
          <a:bodyPr>
            <a:noAutofit/>
          </a:bodyPr>
          <a:lstStyle/>
          <a:p>
            <a:r>
              <a:rPr lang="en-US" sz="3600" dirty="0" smtClean="0"/>
              <a:t>Joy knew that Mrs. </a:t>
            </a:r>
            <a:r>
              <a:rPr lang="en-US" sz="3600" dirty="0" err="1" smtClean="0"/>
              <a:t>Gerow</a:t>
            </a:r>
            <a:r>
              <a:rPr lang="en-US" sz="3600" dirty="0" smtClean="0"/>
              <a:t> was out sick for the day, so he used his free time to make her  a get well card.”</a:t>
            </a:r>
            <a:endParaRPr lang="en-US" sz="3600" dirty="0"/>
          </a:p>
        </p:txBody>
      </p:sp>
      <p:sp>
        <p:nvSpPr>
          <p:cNvPr id="4" name="AutoShape 4" descr="Image result for get well card clipart">
            <a:hlinkClick r:id="rId2"/>
          </p:cNvPr>
          <p:cNvSpPr>
            <a:spLocks noChangeAspect="1" noChangeArrowheads="1"/>
          </p:cNvSpPr>
          <p:nvPr/>
        </p:nvSpPr>
        <p:spPr bwMode="auto">
          <a:xfrm>
            <a:off x="53975" y="-762000"/>
            <a:ext cx="1266825"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get well card clipart">
            <a:hlinkClick r:id="rId2"/>
          </p:cNvPr>
          <p:cNvSpPr>
            <a:spLocks noChangeAspect="1" noChangeArrowheads="1"/>
          </p:cNvSpPr>
          <p:nvPr/>
        </p:nvSpPr>
        <p:spPr bwMode="auto">
          <a:xfrm>
            <a:off x="206375" y="-609600"/>
            <a:ext cx="1266825"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41" name="Picture 9" descr="C:\Users\emonnat.SOUTHLEWIS\AppData\Local\Microsoft\Windows\Temporary Internet Files\Content.IE5\LD2VSNLH\pencilcu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20" y="2362200"/>
            <a:ext cx="2154515"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Image result for get well card clipar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3200" y="4076700"/>
            <a:ext cx="3692525" cy="2615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7925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emonnat.SOUTHLEWIS\AppData\Local\Microsoft\Windows\Temporary Internet Files\Content.IE5\J0S0ONG3\contenedo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2286000"/>
            <a:ext cx="5867400" cy="829748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Tasha picked up the garbage on the playground and put it in the garbage can, even though the garbage wasn’t hers.” </a:t>
            </a:r>
            <a:endParaRPr lang="en-US" dirty="0"/>
          </a:p>
        </p:txBody>
      </p:sp>
    </p:spTree>
    <p:extLst>
      <p:ext uri="{BB962C8B-B14F-4D97-AF65-F5344CB8AC3E}">
        <p14:creationId xmlns:p14="http://schemas.microsoft.com/office/powerpoint/2010/main" val="299197036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6" name="Picture 4" descr="C:\Users\emonnat.SOUTHLEWIS\AppData\Local\Microsoft\Windows\Temporary Internet Files\Content.IE5\J0S0ONG3\Vespe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057400"/>
            <a:ext cx="5972753"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rot="900000">
            <a:off x="4097496" y="523882"/>
            <a:ext cx="4658735" cy="3823905"/>
          </a:xfrm>
        </p:spPr>
        <p:txBody>
          <a:bodyPr/>
          <a:lstStyle/>
          <a:p>
            <a:r>
              <a:rPr lang="en-US" dirty="0" smtClean="0"/>
              <a:t>Alex noticed that Ella was sitting by herself at lunch every day, so he decided to ask her if she wanted to sit with him and his friends.”</a:t>
            </a:r>
            <a:endParaRPr lang="en-US" dirty="0"/>
          </a:p>
        </p:txBody>
      </p:sp>
    </p:spTree>
    <p:extLst>
      <p:ext uri="{BB962C8B-B14F-4D97-AF65-F5344CB8AC3E}">
        <p14:creationId xmlns:p14="http://schemas.microsoft.com/office/powerpoint/2010/main" val="391559500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emonnat.SOUTHLEWIS\AppData\Local\Microsoft\Windows\Temporary Internet Files\Content.IE5\JPBIOP51\free-music-clipart-musical_notes_set_colo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51570">
            <a:off x="6001406" y="313341"/>
            <a:ext cx="2937449" cy="10193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Jaxon worked hard to practice his saxophone so that he would be prepared for Ms. Chamberlain’s music lessons. “ </a:t>
            </a:r>
            <a:endParaRPr lang="en-US" dirty="0"/>
          </a:p>
        </p:txBody>
      </p:sp>
      <p:pic>
        <p:nvPicPr>
          <p:cNvPr id="4098" name="Picture 2" descr="C:\Users\emonnat.SOUTHLEWIS\AppData\Local\Microsoft\Windows\Temporary Internet Files\Content.IE5\LD2VSNLH\Saxophone-icon.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emonnat.SOUTHLEWIS\AppData\Local\Microsoft\Windows\Temporary Internet Files\Content.IE5\JPBIOP51\free-music-clipart-musical_notes_set_colo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51570">
            <a:off x="3885578" y="154014"/>
            <a:ext cx="2937449" cy="10193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emonnat.SOUTHLEWIS\AppData\Local\Microsoft\Windows\Temporary Internet Files\Content.IE5\JPBIOP51\free-music-clipart-musical_notes_set_colo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51570">
            <a:off x="6628778" y="1401831"/>
            <a:ext cx="2937449" cy="1019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6360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emonnat.SOUTHLEWIS\AppData\Local\Microsoft\Windows\Temporary Internet Files\Content.IE5\LD2VSNLH\matchastrawberrycupcake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41148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solidFill>
                  <a:schemeClr val="tx1">
                    <a:lumMod val="65000"/>
                  </a:schemeClr>
                </a:solidFill>
              </a:rPr>
              <a:t>Taylor brought cupcakes for the class for her birthday, and she made sure to have enough so that every student would get one.”</a:t>
            </a:r>
            <a:endParaRPr lang="en-US" dirty="0">
              <a:solidFill>
                <a:schemeClr val="tx1">
                  <a:lumMod val="65000"/>
                </a:schemeClr>
              </a:solidFill>
            </a:endParaRPr>
          </a:p>
        </p:txBody>
      </p:sp>
    </p:spTree>
    <p:extLst>
      <p:ext uri="{BB962C8B-B14F-4D97-AF65-F5344CB8AC3E}">
        <p14:creationId xmlns:p14="http://schemas.microsoft.com/office/powerpoint/2010/main" val="23290640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emonnat.SOUTHLEWIS\AppData\Local\Microsoft\Windows\Temporary Internet Files\Content.IE5\J0S0ONG3\write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934" y="228600"/>
            <a:ext cx="6803078" cy="610292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lnSpcReduction="10000"/>
          </a:bodyPr>
          <a:lstStyle/>
          <a:p>
            <a:r>
              <a:rPr lang="en-US" dirty="0" smtClean="0"/>
              <a:t>Zach did not do his homework because he spent too much time riding his bike and ran out of time before bed. When he got to school, he told his teacher that he was sorry because he did not complete his homework and that he would get it done during recess. </a:t>
            </a:r>
            <a:endParaRPr lang="en-US" dirty="0"/>
          </a:p>
        </p:txBody>
      </p:sp>
    </p:spTree>
    <p:extLst>
      <p:ext uri="{BB962C8B-B14F-4D97-AF65-F5344CB8AC3E}">
        <p14:creationId xmlns:p14="http://schemas.microsoft.com/office/powerpoint/2010/main" val="126293918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3" name="Picture 5" descr="C:\Users\emonnat.SOUTHLEWIS\AppData\Local\Microsoft\Windows\Temporary Internet Files\Content.IE5\J0S0ONG3\leaves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0400"/>
            <a:ext cx="45640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emonnat.SOUTHLEWIS\AppData\Local\Microsoft\Windows\Temporary Internet Files\Content.IE5\J0S0ONG3\leaves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274071" y="-1219200"/>
            <a:ext cx="4743007" cy="4038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rot="900000">
            <a:off x="3275369" y="821178"/>
            <a:ext cx="4658735" cy="5077623"/>
          </a:xfrm>
        </p:spPr>
        <p:txBody>
          <a:bodyPr/>
          <a:lstStyle/>
          <a:p>
            <a:pPr marL="0" indent="0">
              <a:buNone/>
            </a:pPr>
            <a:r>
              <a:rPr lang="en-US" dirty="0" smtClean="0"/>
              <a:t>“While Maddie is raking her lawn, she notices that her neighbor hasn’t done his yet. She brings her rake over to his yard and starts raking his leaves too.”</a:t>
            </a:r>
            <a:endParaRPr lang="en-US" dirty="0"/>
          </a:p>
        </p:txBody>
      </p:sp>
    </p:spTree>
    <p:extLst>
      <p:ext uri="{BB962C8B-B14F-4D97-AF65-F5344CB8AC3E}">
        <p14:creationId xmlns:p14="http://schemas.microsoft.com/office/powerpoint/2010/main" val="1945610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5" name="Picture 3" descr="C:\Users\emonnat.SOUTHLEWIS\AppData\Local\Microsoft\Windows\Temporary Internet Files\Content.IE5\J0S0ONG3\Connect4_diag.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399"/>
            <a:ext cx="5867400" cy="502779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rot="900000">
            <a:off x="4235322" y="59176"/>
            <a:ext cx="4658735" cy="5077623"/>
          </a:xfrm>
        </p:spPr>
        <p:txBody>
          <a:bodyPr/>
          <a:lstStyle/>
          <a:p>
            <a:r>
              <a:rPr lang="en-US" dirty="0" smtClean="0"/>
              <a:t>Hannah cheats during Connect 4 at recess and instead of tattling on her for cheating, Thomas asks her nicely if she could follow the rules of the game so that everyone has an equal chance to win.”</a:t>
            </a:r>
            <a:endParaRPr lang="en-US" dirty="0"/>
          </a:p>
        </p:txBody>
      </p:sp>
    </p:spTree>
    <p:extLst>
      <p:ext uri="{BB962C8B-B14F-4D97-AF65-F5344CB8AC3E}">
        <p14:creationId xmlns:p14="http://schemas.microsoft.com/office/powerpoint/2010/main" val="832675474"/>
      </p:ext>
    </p:extLst>
  </p:cSld>
  <p:clrMapOvr>
    <a:masterClrMapping/>
  </p:clrMapOvr>
  <p:transition/>
</p:sld>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TM01859865[[fn=Kilter]]</Template>
  <TotalTime>89</TotalTime>
  <Words>865</Words>
  <Application>Microsoft Office PowerPoint</Application>
  <PresentationFormat>On-screen Show (4:3)</PresentationFormat>
  <Paragraphs>31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Kilter</vt:lpstr>
      <vt:lpstr>Name That Character Trait Bowling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That Character Trait Bowling</dc:title>
  <dc:creator>Windows User</dc:creator>
  <cp:lastModifiedBy>Windows User</cp:lastModifiedBy>
  <cp:revision>9</cp:revision>
  <dcterms:created xsi:type="dcterms:W3CDTF">2017-06-09T14:07:05Z</dcterms:created>
  <dcterms:modified xsi:type="dcterms:W3CDTF">2017-06-09T15:36:45Z</dcterms:modified>
</cp:coreProperties>
</file>