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x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65" r:id="rId5"/>
    <p:sldId id="259" r:id="rId6"/>
    <p:sldId id="260" r:id="rId7"/>
    <p:sldId id="266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5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2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5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3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8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FE5F-6AF0-4633-9FA3-B2A325B1D9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0BADF-8CCC-4C57-BAA8-9C5A3F8A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sx"/><Relationship Id="rId1" Type="http://schemas.microsoft.com/office/2007/relationships/media" Target="../media/media1.asx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98563"/>
            <a:ext cx="67818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 smtClean="0"/>
              <a:t>The Long </a:t>
            </a:r>
            <a:r>
              <a:rPr lang="en-US" altLang="en-US" dirty="0" smtClean="0"/>
              <a:t>Decline of the Western Roman Empire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836738"/>
            <a:ext cx="6629400" cy="3030537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How did Roman emperors try to end the crisis in the empire?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How did Hun invasions contribute to the decline of Rome?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How did economic and social problems lead to the fall of Rome?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3804" name="Picture 13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2680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26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9946" name="Rectangle 33"/>
          <p:cNvSpPr>
            <a:spLocks noGrp="1" noChangeArrowheads="1"/>
          </p:cNvSpPr>
          <p:nvPr>
            <p:ph type="body" idx="1"/>
          </p:nvPr>
        </p:nvSpPr>
        <p:spPr>
          <a:xfrm>
            <a:off x="698500" y="1371600"/>
            <a:ext cx="7772400" cy="4952999"/>
          </a:xfrm>
          <a:noFill/>
        </p:spPr>
        <p:txBody>
          <a:bodyPr>
            <a:noAutofit/>
          </a:bodyPr>
          <a:lstStyle/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Why did Diocletian divide the empire into two parts?				</a:t>
            </a:r>
            <a:endParaRPr lang="en-US" altLang="en-US" sz="2000" b="1" dirty="0" smtClean="0"/>
          </a:p>
          <a:p>
            <a:pPr>
              <a:buFont typeface="+mj-lt"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separate the Jews from the Christians				</a:t>
            </a:r>
            <a:endParaRPr lang="en-US" altLang="en-US" sz="2000" b="1" dirty="0" smtClean="0"/>
          </a:p>
          <a:p>
            <a:pPr>
              <a:buFont typeface="+mj-lt"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>
                <a:solidFill>
                  <a:srgbClr val="FF0000"/>
                </a:solidFill>
              </a:rPr>
              <a:t>to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make it easier to govern</a:t>
            </a:r>
            <a:r>
              <a:rPr lang="en-US" altLang="en-US" sz="2000" b="1" dirty="0" smtClean="0"/>
              <a:t>					</a:t>
            </a:r>
            <a:endParaRPr lang="en-US" altLang="en-US" sz="2000" b="1" dirty="0" smtClean="0"/>
          </a:p>
          <a:p>
            <a:pPr>
              <a:buFont typeface="+mj-lt"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defend against the Huns					</a:t>
            </a:r>
            <a:endParaRPr lang="en-US" altLang="en-US" sz="2000" b="1" dirty="0" smtClean="0"/>
          </a:p>
          <a:p>
            <a:pPr>
              <a:buFont typeface="+mj-lt"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allow the two halves to compete with each other </a:t>
            </a:r>
          </a:p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endParaRPr lang="en-US" altLang="en-US" sz="2000" b="1" dirty="0" smtClean="0"/>
          </a:p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One </a:t>
            </a:r>
            <a:r>
              <a:rPr lang="en-US" altLang="en-US" sz="2000" b="1" i="1" dirty="0" smtClean="0"/>
              <a:t>political</a:t>
            </a:r>
            <a:r>
              <a:rPr lang="en-US" altLang="en-US" sz="2000" b="1" dirty="0" smtClean="0"/>
              <a:t> cause of the decline of the empire was that			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	a)  	the government was oppressive.</a:t>
            </a:r>
            <a:r>
              <a:rPr lang="en-US" altLang="en-US" sz="2000" b="1" dirty="0" smtClean="0"/>
              <a:t>					b) 	traditional values eroded.						c)  	the population declined.						d)  	farmers were taxed too heavily.</a:t>
            </a:r>
          </a:p>
        </p:txBody>
      </p:sp>
      <p:sp>
        <p:nvSpPr>
          <p:cNvPr id="37923" name="Rectangle 35"/>
          <p:cNvSpPr>
            <a:spLocks noGrp="1" noChangeArrowheads="1"/>
          </p:cNvSpPr>
          <p:nvPr>
            <p:ph type="title"/>
          </p:nvPr>
        </p:nvSpPr>
        <p:spPr>
          <a:xfrm>
            <a:off x="76200" y="241300"/>
            <a:ext cx="74676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 smtClean="0"/>
              <a:t>Fall of Western Roman Empire Assessment </a:t>
            </a:r>
            <a:endParaRPr lang="en-US" altLang="en-US" dirty="0" smtClean="0"/>
          </a:p>
        </p:txBody>
      </p:sp>
      <p:pic>
        <p:nvPicPr>
          <p:cNvPr id="39948" name="Picture 36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0234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7" name="Picture 13" descr="two colum vert.gif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065338"/>
            <a:ext cx="68453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257175"/>
            <a:ext cx="7772400" cy="508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smtClean="0"/>
              <a:t>The Empire in Crisis</a:t>
            </a:r>
            <a:endParaRPr lang="en-US" altLang="en-US" sz="1800" b="1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0888" y="2370138"/>
            <a:ext cx="3249612" cy="2405062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1800" smtClean="0"/>
          </a:p>
          <a:p>
            <a:pPr marL="0" indent="0">
              <a:buFontTx/>
              <a:buNone/>
            </a:pPr>
            <a:r>
              <a:rPr lang="en-US" altLang="en-US" sz="1800" smtClean="0"/>
              <a:t>Emperors were repeatedly overthrown or assassinated.</a:t>
            </a:r>
          </a:p>
          <a:p>
            <a:pPr marL="0" indent="0">
              <a:buFontTx/>
              <a:buNone/>
            </a:pPr>
            <a:endParaRPr lang="en-US" altLang="en-US" sz="1800" smtClean="0"/>
          </a:p>
          <a:p>
            <a:pPr marL="0" indent="0">
              <a:buFontTx/>
              <a:buNone/>
            </a:pPr>
            <a:r>
              <a:rPr lang="en-US" altLang="en-US" sz="1800" smtClean="0"/>
              <a:t>In one 50-year period, 26 emperors ruled, and only one died of natural causes. 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67188" y="2362200"/>
            <a:ext cx="3330575" cy="46482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1800" smtClean="0"/>
          </a:p>
          <a:p>
            <a:pPr marL="0" indent="0">
              <a:buFontTx/>
              <a:buNone/>
            </a:pPr>
            <a:r>
              <a:rPr lang="en-US" altLang="en-US" sz="1800" smtClean="0"/>
              <a:t>High taxes to support the army burdened business people and farmers.</a:t>
            </a:r>
          </a:p>
          <a:p>
            <a:pPr marL="0" indent="0">
              <a:buFontTx/>
              <a:buNone/>
            </a:pPr>
            <a:r>
              <a:rPr lang="en-US" altLang="en-US" sz="1800" smtClean="0"/>
              <a:t> </a:t>
            </a:r>
          </a:p>
          <a:p>
            <a:pPr marL="0" indent="0">
              <a:buFontTx/>
              <a:buNone/>
            </a:pPr>
            <a:r>
              <a:rPr lang="en-US" altLang="en-US" sz="1800" smtClean="0"/>
              <a:t>Poor farmers were forced to work and live on wealthy estates.</a:t>
            </a:r>
          </a:p>
          <a:p>
            <a:pPr marL="0" indent="0">
              <a:buFontTx/>
              <a:buNone/>
            </a:pPr>
            <a:endParaRPr lang="en-US" altLang="en-US" sz="1800" smtClean="0"/>
          </a:p>
          <a:p>
            <a:pPr marL="0" indent="0">
              <a:buFontTx/>
              <a:buNone/>
            </a:pPr>
            <a:r>
              <a:rPr lang="en-US" altLang="en-US" sz="1800" smtClean="0"/>
              <a:t>Overcultivated farmland lost its productivity.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596900" y="1279525"/>
            <a:ext cx="6715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With the end of the Pax Romana, political and economic turmoil rocked the Roman empire.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236663" y="2103438"/>
            <a:ext cx="220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Political Problems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4083050" y="2114550"/>
            <a:ext cx="3446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Economic &amp; Social Problems</a:t>
            </a:r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4833" name="Picture 22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0750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  <p:bldP spid="36868" grpId="0" build="p" autoUpdateAnimBg="0"/>
      <p:bldP spid="36876" grpId="0" autoUpdateAnimBg="0"/>
      <p:bldP spid="36878" grpId="0" autoUpdateAnimBg="0"/>
      <p:bldP spid="3687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Decline and Fall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267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 smtClean="0"/>
              <a:t>Rome wasn’t built in a day and it took a long time to decline.  Eventually the emperor </a:t>
            </a:r>
            <a:r>
              <a:rPr lang="en-US" altLang="en-US" b="1" dirty="0" smtClean="0"/>
              <a:t>Diocletian</a:t>
            </a:r>
            <a:r>
              <a:rPr lang="en-US" altLang="en-US" dirty="0" smtClean="0"/>
              <a:t> divided the empire into eastern and western empires.  </a:t>
            </a:r>
          </a:p>
          <a:p>
            <a:pPr eaLnBrk="1" hangingPunct="1"/>
            <a:r>
              <a:rPr lang="en-US" altLang="en-US" dirty="0" smtClean="0"/>
              <a:t>Western </a:t>
            </a:r>
            <a:r>
              <a:rPr lang="en-US" altLang="en-US" dirty="0" smtClean="0"/>
              <a:t>empire fell into chaos and was </a:t>
            </a:r>
            <a:r>
              <a:rPr lang="en-US" altLang="en-US" dirty="0" smtClean="0"/>
              <a:t>invaded</a:t>
            </a:r>
          </a:p>
          <a:p>
            <a:pPr eaLnBrk="1" hangingPunct="1"/>
            <a:r>
              <a:rPr lang="en-US" altLang="en-US" dirty="0"/>
              <a:t>E</a:t>
            </a:r>
            <a:r>
              <a:rPr lang="en-US" altLang="en-US" dirty="0" smtClean="0"/>
              <a:t>astern </a:t>
            </a:r>
            <a:r>
              <a:rPr lang="en-US" altLang="en-US" dirty="0" smtClean="0"/>
              <a:t>empire survived as a center of trade and culture and became the </a:t>
            </a:r>
            <a:r>
              <a:rPr lang="en-US" altLang="en-US" b="1" u="sng" dirty="0" smtClean="0"/>
              <a:t>Byzantine Empire</a:t>
            </a:r>
            <a:r>
              <a:rPr lang="en-US" altLang="en-US" dirty="0" smtClean="0"/>
              <a:t>.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63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http://www.usu.edu/markdamen/1320Hist&amp;Civ/slides/08romfal/mapEWRoman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3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12" descr="two colum vert.gif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3" y="1600201"/>
            <a:ext cx="812389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" y="-635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 b="1" smtClean="0"/>
              <a:t>Two Reformers</a:t>
            </a:r>
            <a:endParaRPr lang="en-US" altLang="en-US" sz="1800" b="1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362200"/>
            <a:ext cx="3775075" cy="3581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Divided the empire into two parts to make it easier to govern</a:t>
            </a:r>
          </a:p>
          <a:p>
            <a:pPr marL="0" indent="0">
              <a:lnSpc>
                <a:spcPct val="6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Tried to increase the prestige of the emperor</a:t>
            </a:r>
          </a:p>
          <a:p>
            <a:pPr marL="0" indent="0">
              <a:lnSpc>
                <a:spcPct val="6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Fixed prices to slow </a:t>
            </a:r>
            <a:r>
              <a:rPr lang="en-US" altLang="en-US" sz="2000" b="1" dirty="0" smtClean="0">
                <a:solidFill>
                  <a:srgbClr val="990000"/>
                </a:solidFill>
              </a:rPr>
              <a:t>inflation,</a:t>
            </a:r>
            <a:r>
              <a:rPr lang="en-US" altLang="en-US" sz="2000" dirty="0" smtClean="0"/>
              <a:t> or the rapid rise of prices</a:t>
            </a:r>
          </a:p>
          <a:p>
            <a:pPr marL="0" indent="0">
              <a:lnSpc>
                <a:spcPct val="6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Established laws to ensure steady production of food and goods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1600" dirty="0" smtClean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362200"/>
            <a:ext cx="3713956" cy="31242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en-US" sz="2000" dirty="0" smtClean="0"/>
              <a:t>Continued Diocletian’s reforms</a:t>
            </a:r>
          </a:p>
          <a:p>
            <a:pPr marL="0" indent="0">
              <a:lnSpc>
                <a:spcPct val="7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buFontTx/>
              <a:buNone/>
            </a:pPr>
            <a:r>
              <a:rPr lang="en-US" altLang="en-US" sz="2000" dirty="0" smtClean="0"/>
              <a:t>Granted toleration to Christians, which led to the rapid growth of Christianity</a:t>
            </a:r>
          </a:p>
          <a:p>
            <a:pPr marL="0" indent="0">
              <a:lnSpc>
                <a:spcPct val="7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buFontTx/>
              <a:buNone/>
            </a:pPr>
            <a:r>
              <a:rPr lang="en-US" altLang="en-US" sz="2000" dirty="0" smtClean="0"/>
              <a:t>Built a new capital at Constantinople, making the eastern part of the empire the center of power 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693863" y="1847850"/>
            <a:ext cx="139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Diocletian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5679858" y="1856077"/>
            <a:ext cx="1652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dirty="0"/>
              <a:t>Constantine</a:t>
            </a:r>
          </a:p>
        </p:txBody>
      </p:sp>
      <p:sp>
        <p:nvSpPr>
          <p:cNvPr id="35850" name="Text Box 15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5856" name="Picture 21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101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  <p:bldP spid="34820" grpId="0" build="p" autoUpdateAnimBg="0"/>
      <p:bldP spid="34829" grpId="0" autoUpdateAnimBg="0"/>
      <p:bldP spid="3483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" y="177800"/>
            <a:ext cx="7772400" cy="663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smtClean="0"/>
              <a:t>Foreign Invasions</a:t>
            </a:r>
            <a:endParaRPr lang="en-US" altLang="en-US" sz="1800" b="1" smtClean="0"/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952625"/>
            <a:ext cx="1831975" cy="39560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A weakened Rome could not withstand the forces of Germanic invasions.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0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dirty="0" smtClean="0"/>
              <a:t>The </a:t>
            </a:r>
            <a:r>
              <a:rPr lang="en-US" altLang="en-US" sz="2000" b="1" dirty="0" smtClean="0"/>
              <a:t>Huns</a:t>
            </a:r>
            <a:r>
              <a:rPr lang="en-US" altLang="en-US" sz="2000" dirty="0" smtClean="0"/>
              <a:t> dislodged other Germanic peoples and, little by little, conquered the Roman empire.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1600" dirty="0" smtClean="0"/>
          </a:p>
        </p:txBody>
      </p:sp>
      <p:sp>
        <p:nvSpPr>
          <p:cNvPr id="36870" name="Text Box 1036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5858" name="Picture 1042" descr="chap06_invasions.jpg                                           0000ED8A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1752600"/>
            <a:ext cx="5518150" cy="3932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044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7401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cient Rome's Decline.asx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2400"/>
            <a:ext cx="8305800" cy="6229350"/>
          </a:xfrm>
        </p:spPr>
      </p:pic>
    </p:spTree>
    <p:extLst>
      <p:ext uri="{BB962C8B-B14F-4D97-AF65-F5344CB8AC3E}">
        <p14:creationId xmlns:p14="http://schemas.microsoft.com/office/powerpoint/2010/main" val="317688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241300"/>
            <a:ext cx="67818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>The Decline and Fall of Rome</a:t>
            </a:r>
            <a:endParaRPr lang="en-US" altLang="en-US" sz="1800" b="1" dirty="0" smtClean="0"/>
          </a:p>
        </p:txBody>
      </p:sp>
      <p:sp>
        <p:nvSpPr>
          <p:cNvPr id="37893" name="Text Box 1035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3810" name="Picture 1042" descr="chap06_decline.jpg                                             0000ED8A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6604"/>
            <a:ext cx="6991350" cy="56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043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361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7772400" cy="4448175"/>
          </a:xfrm>
        </p:spPr>
        <p:txBody>
          <a:bodyPr>
            <a:noAutofit/>
          </a:bodyPr>
          <a:lstStyle/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Why did Diocletian divide the empire into two parts?				</a:t>
            </a:r>
            <a:endParaRPr lang="en-US" altLang="en-US" sz="2000" b="1" dirty="0" smtClean="0"/>
          </a:p>
          <a:p>
            <a:pPr marL="609600" indent="-609600">
              <a:buFontTx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separate the Jews from the Christians			</a:t>
            </a:r>
            <a:endParaRPr lang="en-US" altLang="en-US" sz="2000" b="1" dirty="0" smtClean="0"/>
          </a:p>
          <a:p>
            <a:pPr marL="609600" indent="-609600">
              <a:buFontTx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make it easier to govern				</a:t>
            </a:r>
            <a:endParaRPr lang="en-US" altLang="en-US" sz="2000" b="1" dirty="0"/>
          </a:p>
          <a:p>
            <a:pPr marL="609600" indent="-609600">
              <a:buFontTx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defend against the Huns				</a:t>
            </a:r>
            <a:endParaRPr lang="en-US" altLang="en-US" sz="2000" b="1" dirty="0"/>
          </a:p>
          <a:p>
            <a:pPr marL="609600" indent="-609600">
              <a:buFontTx/>
              <a:buAutoNum type="alphaLcParenR"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to </a:t>
            </a:r>
            <a:r>
              <a:rPr lang="en-US" altLang="en-US" sz="2000" b="1" dirty="0" smtClean="0"/>
              <a:t>allow the two halves to compete with each other </a:t>
            </a:r>
          </a:p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endParaRPr lang="en-US" altLang="en-US" sz="2000" b="1" dirty="0" smtClean="0"/>
          </a:p>
          <a:p>
            <a:pPr marL="609600" indent="-609600">
              <a:buFontTx/>
              <a:buNone/>
              <a:tabLst>
                <a:tab pos="635000" algn="l"/>
                <a:tab pos="1028700" algn="l"/>
              </a:tabLst>
            </a:pPr>
            <a:r>
              <a:rPr lang="en-US" altLang="en-US" sz="2000" b="1" dirty="0" smtClean="0"/>
              <a:t>One </a:t>
            </a:r>
            <a:r>
              <a:rPr lang="en-US" altLang="en-US" sz="2000" b="1" i="1" dirty="0" smtClean="0"/>
              <a:t>political</a:t>
            </a:r>
            <a:r>
              <a:rPr lang="en-US" altLang="en-US" sz="2000" b="1" dirty="0" smtClean="0"/>
              <a:t> cause of the decline of the empire was that				a)  	the government was oppressive.					b) 	traditional values eroded.						c)  	the population declined.						d)  	farmers were taxed too heavily.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title"/>
          </p:nvPr>
        </p:nvSpPr>
        <p:spPr>
          <a:xfrm>
            <a:off x="76200" y="241300"/>
            <a:ext cx="67818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 smtClean="0"/>
              <a:t>Review Questions</a:t>
            </a:r>
            <a:endParaRPr lang="en-US" altLang="en-US" dirty="0" smtClean="0"/>
          </a:p>
        </p:txBody>
      </p:sp>
      <p:sp>
        <p:nvSpPr>
          <p:cNvPr id="38918" name="Text Box 13"/>
          <p:cNvSpPr txBox="1">
            <a:spLocks noChangeArrowheads="1"/>
          </p:cNvSpPr>
          <p:nvPr/>
        </p:nvSpPr>
        <p:spPr bwMode="auto">
          <a:xfrm>
            <a:off x="1403350" y="635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8924" name="Picture 19" descr="globe05.png                                                    0004FBF2BananaMan G4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95275"/>
            <a:ext cx="1398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0170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334</Words>
  <Application>Microsoft Office PowerPoint</Application>
  <PresentationFormat>On-screen Show (4:3)</PresentationFormat>
  <Paragraphs>67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Long Decline of the Western Roman Empire </vt:lpstr>
      <vt:lpstr>The Empire in Crisis</vt:lpstr>
      <vt:lpstr>Decline and Fall</vt:lpstr>
      <vt:lpstr>PowerPoint Presentation</vt:lpstr>
      <vt:lpstr>Two Reformers</vt:lpstr>
      <vt:lpstr>Foreign Invasions</vt:lpstr>
      <vt:lpstr>PowerPoint Presentation</vt:lpstr>
      <vt:lpstr>The Decline and Fall of Rome</vt:lpstr>
      <vt:lpstr>Review Questions</vt:lpstr>
      <vt:lpstr>Fall of Western Roman Empire Assessment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of Ancient Rome</dc:title>
  <dc:creator>KACEE DELLES</dc:creator>
  <cp:lastModifiedBy>KACEE DELLES</cp:lastModifiedBy>
  <cp:revision>2</cp:revision>
  <dcterms:created xsi:type="dcterms:W3CDTF">2017-01-10T18:16:16Z</dcterms:created>
  <dcterms:modified xsi:type="dcterms:W3CDTF">2017-01-10T18:32:46Z</dcterms:modified>
</cp:coreProperties>
</file>